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601200" cy="13716000"/>
  <p:notesSz cx="6858000" cy="9117013"/>
  <p:defaultTextStyle>
    <a:defPPr>
      <a:defRPr lang="it-IT"/>
    </a:defPPr>
    <a:lvl1pPr marL="0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66186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32372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98558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64744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330931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97117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663303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329489" algn="l" defTabSz="1332372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0" y="2292"/>
      </p:cViewPr>
      <p:guideLst>
        <p:guide orient="horz" pos="432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0090" y="4260853"/>
            <a:ext cx="8161020" cy="29400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0180" y="7772400"/>
            <a:ext cx="672084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6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32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98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6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3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9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6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29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20652" y="733427"/>
            <a:ext cx="1620203" cy="156019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0046" y="733427"/>
            <a:ext cx="4700588" cy="156019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8429" y="8813801"/>
            <a:ext cx="8161020" cy="2724150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8429" y="5813428"/>
            <a:ext cx="8161020" cy="300037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6618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323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985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647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3309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971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633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3294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0046" y="4267201"/>
            <a:ext cx="3160395" cy="12068177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80461" y="4267201"/>
            <a:ext cx="3160395" cy="12068177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0060" y="549276"/>
            <a:ext cx="864108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0061" y="3070225"/>
            <a:ext cx="4242197" cy="127952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6186" indent="0">
              <a:buNone/>
              <a:defRPr sz="2900" b="1"/>
            </a:lvl2pPr>
            <a:lvl3pPr marL="1332372" indent="0">
              <a:buNone/>
              <a:defRPr sz="2600" b="1"/>
            </a:lvl3pPr>
            <a:lvl4pPr marL="1998558" indent="0">
              <a:buNone/>
              <a:defRPr sz="2300" b="1"/>
            </a:lvl4pPr>
            <a:lvl5pPr marL="2664744" indent="0">
              <a:buNone/>
              <a:defRPr sz="2300" b="1"/>
            </a:lvl5pPr>
            <a:lvl6pPr marL="3330931" indent="0">
              <a:buNone/>
              <a:defRPr sz="2300" b="1"/>
            </a:lvl6pPr>
            <a:lvl7pPr marL="3997117" indent="0">
              <a:buNone/>
              <a:defRPr sz="2300" b="1"/>
            </a:lvl7pPr>
            <a:lvl8pPr marL="4663303" indent="0">
              <a:buNone/>
              <a:defRPr sz="2300" b="1"/>
            </a:lvl8pPr>
            <a:lvl9pPr marL="5329489" indent="0">
              <a:buNone/>
              <a:defRPr sz="2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061" y="4349750"/>
            <a:ext cx="4242197" cy="7902576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77278" y="3070225"/>
            <a:ext cx="4243863" cy="127952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6186" indent="0">
              <a:buNone/>
              <a:defRPr sz="2900" b="1"/>
            </a:lvl2pPr>
            <a:lvl3pPr marL="1332372" indent="0">
              <a:buNone/>
              <a:defRPr sz="2600" b="1"/>
            </a:lvl3pPr>
            <a:lvl4pPr marL="1998558" indent="0">
              <a:buNone/>
              <a:defRPr sz="2300" b="1"/>
            </a:lvl4pPr>
            <a:lvl5pPr marL="2664744" indent="0">
              <a:buNone/>
              <a:defRPr sz="2300" b="1"/>
            </a:lvl5pPr>
            <a:lvl6pPr marL="3330931" indent="0">
              <a:buNone/>
              <a:defRPr sz="2300" b="1"/>
            </a:lvl6pPr>
            <a:lvl7pPr marL="3997117" indent="0">
              <a:buNone/>
              <a:defRPr sz="2300" b="1"/>
            </a:lvl7pPr>
            <a:lvl8pPr marL="4663303" indent="0">
              <a:buNone/>
              <a:defRPr sz="2300" b="1"/>
            </a:lvl8pPr>
            <a:lvl9pPr marL="5329489" indent="0">
              <a:buNone/>
              <a:defRPr sz="2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77278" y="4349750"/>
            <a:ext cx="4243863" cy="7902576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0061" y="546101"/>
            <a:ext cx="3158729" cy="232410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53803" y="546101"/>
            <a:ext cx="5367338" cy="11706227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0061" y="2870201"/>
            <a:ext cx="3158729" cy="9382127"/>
          </a:xfrm>
        </p:spPr>
        <p:txBody>
          <a:bodyPr/>
          <a:lstStyle>
            <a:lvl1pPr marL="0" indent="0">
              <a:buNone/>
              <a:defRPr sz="2000"/>
            </a:lvl1pPr>
            <a:lvl2pPr marL="666186" indent="0">
              <a:buNone/>
              <a:defRPr sz="1700"/>
            </a:lvl2pPr>
            <a:lvl3pPr marL="1332372" indent="0">
              <a:buNone/>
              <a:defRPr sz="1500"/>
            </a:lvl3pPr>
            <a:lvl4pPr marL="1998558" indent="0">
              <a:buNone/>
              <a:defRPr sz="1300"/>
            </a:lvl4pPr>
            <a:lvl5pPr marL="2664744" indent="0">
              <a:buNone/>
              <a:defRPr sz="1300"/>
            </a:lvl5pPr>
            <a:lvl6pPr marL="3330931" indent="0">
              <a:buNone/>
              <a:defRPr sz="1300"/>
            </a:lvl6pPr>
            <a:lvl7pPr marL="3997117" indent="0">
              <a:buNone/>
              <a:defRPr sz="1300"/>
            </a:lvl7pPr>
            <a:lvl8pPr marL="4663303" indent="0">
              <a:buNone/>
              <a:defRPr sz="1300"/>
            </a:lvl8pPr>
            <a:lvl9pPr marL="5329489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81902" y="9601201"/>
            <a:ext cx="5760720" cy="1133477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81902" y="1225550"/>
            <a:ext cx="5760720" cy="8229600"/>
          </a:xfrm>
        </p:spPr>
        <p:txBody>
          <a:bodyPr/>
          <a:lstStyle>
            <a:lvl1pPr marL="0" indent="0">
              <a:buNone/>
              <a:defRPr sz="4700"/>
            </a:lvl1pPr>
            <a:lvl2pPr marL="666186" indent="0">
              <a:buNone/>
              <a:defRPr sz="4100"/>
            </a:lvl2pPr>
            <a:lvl3pPr marL="1332372" indent="0">
              <a:buNone/>
              <a:defRPr sz="3500"/>
            </a:lvl3pPr>
            <a:lvl4pPr marL="1998558" indent="0">
              <a:buNone/>
              <a:defRPr sz="2900"/>
            </a:lvl4pPr>
            <a:lvl5pPr marL="2664744" indent="0">
              <a:buNone/>
              <a:defRPr sz="2900"/>
            </a:lvl5pPr>
            <a:lvl6pPr marL="3330931" indent="0">
              <a:buNone/>
              <a:defRPr sz="2900"/>
            </a:lvl6pPr>
            <a:lvl7pPr marL="3997117" indent="0">
              <a:buNone/>
              <a:defRPr sz="2900"/>
            </a:lvl7pPr>
            <a:lvl8pPr marL="4663303" indent="0">
              <a:buNone/>
              <a:defRPr sz="2900"/>
            </a:lvl8pPr>
            <a:lvl9pPr marL="5329489" indent="0">
              <a:buNone/>
              <a:defRPr sz="29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81902" y="10734677"/>
            <a:ext cx="5760720" cy="1609724"/>
          </a:xfrm>
        </p:spPr>
        <p:txBody>
          <a:bodyPr/>
          <a:lstStyle>
            <a:lvl1pPr marL="0" indent="0">
              <a:buNone/>
              <a:defRPr sz="2000"/>
            </a:lvl1pPr>
            <a:lvl2pPr marL="666186" indent="0">
              <a:buNone/>
              <a:defRPr sz="1700"/>
            </a:lvl2pPr>
            <a:lvl3pPr marL="1332372" indent="0">
              <a:buNone/>
              <a:defRPr sz="1500"/>
            </a:lvl3pPr>
            <a:lvl4pPr marL="1998558" indent="0">
              <a:buNone/>
              <a:defRPr sz="1300"/>
            </a:lvl4pPr>
            <a:lvl5pPr marL="2664744" indent="0">
              <a:buNone/>
              <a:defRPr sz="1300"/>
            </a:lvl5pPr>
            <a:lvl6pPr marL="3330931" indent="0">
              <a:buNone/>
              <a:defRPr sz="1300"/>
            </a:lvl6pPr>
            <a:lvl7pPr marL="3997117" indent="0">
              <a:buNone/>
              <a:defRPr sz="1300"/>
            </a:lvl7pPr>
            <a:lvl8pPr marL="4663303" indent="0">
              <a:buNone/>
              <a:defRPr sz="1300"/>
            </a:lvl8pPr>
            <a:lvl9pPr marL="5329489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80060" y="549276"/>
            <a:ext cx="8641080" cy="2286000"/>
          </a:xfrm>
          <a:prstGeom prst="rect">
            <a:avLst/>
          </a:prstGeom>
        </p:spPr>
        <p:txBody>
          <a:bodyPr vert="horz" lIns="133237" tIns="66619" rIns="133237" bIns="66619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0060" y="3200402"/>
            <a:ext cx="8641080" cy="9051926"/>
          </a:xfrm>
          <a:prstGeom prst="rect">
            <a:avLst/>
          </a:prstGeom>
        </p:spPr>
        <p:txBody>
          <a:bodyPr vert="horz" lIns="133237" tIns="66619" rIns="133237" bIns="6661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80060" y="12712702"/>
            <a:ext cx="2240280" cy="730250"/>
          </a:xfrm>
          <a:prstGeom prst="rect">
            <a:avLst/>
          </a:prstGeom>
        </p:spPr>
        <p:txBody>
          <a:bodyPr vert="horz" lIns="133237" tIns="66619" rIns="133237" bIns="66619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7434-7249-4823-BA8B-744DAE665503}" type="datetimeFigureOut">
              <a:rPr lang="it-IT" smtClean="0"/>
              <a:pPr/>
              <a:t>21/03/2011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0410" y="12712702"/>
            <a:ext cx="3040380" cy="730250"/>
          </a:xfrm>
          <a:prstGeom prst="rect">
            <a:avLst/>
          </a:prstGeom>
        </p:spPr>
        <p:txBody>
          <a:bodyPr vert="horz" lIns="133237" tIns="66619" rIns="133237" bIns="66619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880860" y="12712702"/>
            <a:ext cx="2240280" cy="730250"/>
          </a:xfrm>
          <a:prstGeom prst="rect">
            <a:avLst/>
          </a:prstGeom>
        </p:spPr>
        <p:txBody>
          <a:bodyPr vert="horz" lIns="133237" tIns="66619" rIns="133237" bIns="66619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C019-02FE-453C-9B83-A00DE3595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32372" rtl="0" eaLnBrk="1" latinLnBrk="0" hangingPunct="1">
        <a:spcBef>
          <a:spcPct val="0"/>
        </a:spcBef>
        <a:buNone/>
        <a:defRPr sz="6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9640" indent="-499640" algn="l" defTabSz="1332372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82552" indent="-416366" algn="l" defTabSz="1332372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65465" indent="-333093" algn="l" defTabSz="133237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331651" indent="-333093" algn="l" defTabSz="1332372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97838" indent="-333093" algn="l" defTabSz="1332372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64024" indent="-333093" algn="l" defTabSz="133237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30210" indent="-333093" algn="l" defTabSz="133237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96396" indent="-333093" algn="l" defTabSz="133237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662582" indent="-333093" algn="l" defTabSz="133237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6186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32372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98558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64744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30931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97117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63303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489" algn="l" defTabSz="133237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spect="1" noChangeArrowheads="1" noTextEdit="1"/>
          </p:cNvSpPr>
          <p:nvPr/>
        </p:nvSpPr>
        <p:spPr bwMode="auto">
          <a:xfrm>
            <a:off x="1069974" y="276225"/>
            <a:ext cx="7159626" cy="134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0" y="746126"/>
            <a:ext cx="159704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Lago di Ventina_N42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4565650" y="823913"/>
            <a:ext cx="1588" cy="141288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89">
                <a:moveTo>
                  <a:pt x="0" y="8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0" y="1019176"/>
            <a:ext cx="101309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Marche_Q52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4565650" y="976313"/>
            <a:ext cx="1588" cy="13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"/>
              </a:cxn>
              <a:cxn ang="0">
                <a:pos x="0" y="88"/>
              </a:cxn>
            </a:cxnLst>
            <a:rect l="0" t="0" r="r" b="b"/>
            <a:pathLst>
              <a:path h="88">
                <a:moveTo>
                  <a:pt x="0" y="0"/>
                </a:moveTo>
                <a:lnTo>
                  <a:pt x="0" y="88"/>
                </a:lnTo>
                <a:lnTo>
                  <a:pt x="0" y="8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1311276"/>
            <a:ext cx="143148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Fiume Corno_M37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572000" y="1603376"/>
            <a:ext cx="110607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Idroscalo_F28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4565650" y="1268413"/>
            <a:ext cx="1588" cy="43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2"/>
              </a:cxn>
              <a:cxn ang="0">
                <a:pos x="0" y="272"/>
              </a:cxn>
            </a:cxnLst>
            <a:rect l="0" t="0" r="r" b="b"/>
            <a:pathLst>
              <a:path h="272">
                <a:moveTo>
                  <a:pt x="0" y="0"/>
                </a:moveTo>
                <a:lnTo>
                  <a:pt x="0" y="272"/>
                </a:lnTo>
                <a:lnTo>
                  <a:pt x="0" y="272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572000" y="1895476"/>
            <a:ext cx="110607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Idroscalo_F27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572000" y="2187576"/>
            <a:ext cx="131766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Passignano_D15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565650" y="1560513"/>
            <a:ext cx="1588" cy="723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56"/>
              </a:cxn>
              <a:cxn ang="0">
                <a:pos x="0" y="456"/>
              </a:cxn>
            </a:cxnLst>
            <a:rect l="0" t="0" r="r" b="b"/>
            <a:pathLst>
              <a:path h="456">
                <a:moveTo>
                  <a:pt x="0" y="0"/>
                </a:moveTo>
                <a:lnTo>
                  <a:pt x="0" y="456"/>
                </a:lnTo>
                <a:lnTo>
                  <a:pt x="0" y="456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572000" y="2478088"/>
            <a:ext cx="131766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Passignano_C12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4572000" y="2770188"/>
            <a:ext cx="130529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Passignano_C11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4565650" y="1852613"/>
            <a:ext cx="1588" cy="101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0"/>
              </a:cxn>
              <a:cxn ang="0">
                <a:pos x="0" y="640"/>
              </a:cxn>
            </a:cxnLst>
            <a:rect l="0" t="0" r="r" b="b"/>
            <a:pathLst>
              <a:path h="640">
                <a:moveTo>
                  <a:pt x="0" y="0"/>
                </a:moveTo>
                <a:lnTo>
                  <a:pt x="0" y="640"/>
                </a:lnTo>
                <a:lnTo>
                  <a:pt x="0" y="64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4572000" y="3062288"/>
            <a:ext cx="18748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AY034196.1 Lemna minor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078288" y="1992313"/>
            <a:ext cx="487363" cy="869950"/>
          </a:xfrm>
          <a:custGeom>
            <a:avLst/>
            <a:gdLst/>
            <a:ahLst/>
            <a:cxnLst>
              <a:cxn ang="0">
                <a:pos x="0" y="548"/>
              </a:cxn>
              <a:cxn ang="0">
                <a:pos x="0" y="0"/>
              </a:cxn>
              <a:cxn ang="0">
                <a:pos x="307" y="0"/>
              </a:cxn>
            </a:cxnLst>
            <a:rect l="0" t="0" r="r" b="b"/>
            <a:pathLst>
              <a:path w="307" h="548">
                <a:moveTo>
                  <a:pt x="0" y="548"/>
                </a:moveTo>
                <a:lnTo>
                  <a:pt x="0" y="0"/>
                </a:lnTo>
                <a:lnTo>
                  <a:pt x="307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5729288" y="3354388"/>
            <a:ext cx="21193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AY034198.1 Lemna disperma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5229225" y="3451226"/>
            <a:ext cx="493713" cy="285750"/>
          </a:xfrm>
          <a:custGeom>
            <a:avLst/>
            <a:gdLst/>
            <a:ahLst/>
            <a:cxnLst>
              <a:cxn ang="0">
                <a:pos x="0" y="180"/>
              </a:cxn>
              <a:cxn ang="0">
                <a:pos x="0" y="0"/>
              </a:cxn>
              <a:cxn ang="0">
                <a:pos x="311" y="0"/>
              </a:cxn>
            </a:cxnLst>
            <a:rect l="0" t="0" r="r" b="b"/>
            <a:pathLst>
              <a:path w="311" h="180">
                <a:moveTo>
                  <a:pt x="0" y="180"/>
                </a:moveTo>
                <a:lnTo>
                  <a:pt x="0" y="0"/>
                </a:lnTo>
                <a:lnTo>
                  <a:pt x="311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5556250" y="3646488"/>
            <a:ext cx="18637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AY034197.1 Lemna gibba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5387975" y="3743326"/>
            <a:ext cx="161925" cy="285750"/>
          </a:xfrm>
          <a:custGeom>
            <a:avLst/>
            <a:gdLst/>
            <a:ahLst/>
            <a:cxnLst>
              <a:cxn ang="0">
                <a:pos x="0" y="180"/>
              </a:cxn>
              <a:cxn ang="0">
                <a:pos x="0" y="0"/>
              </a:cxn>
              <a:cxn ang="0">
                <a:pos x="102" y="0"/>
              </a:cxn>
            </a:cxnLst>
            <a:rect l="0" t="0" r="r" b="b"/>
            <a:pathLst>
              <a:path w="102" h="180">
                <a:moveTo>
                  <a:pt x="0" y="180"/>
                </a:moveTo>
                <a:lnTo>
                  <a:pt x="0" y="0"/>
                </a:lnTo>
                <a:lnTo>
                  <a:pt x="102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556250" y="4240183"/>
            <a:ext cx="771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Tuoro_A2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5549900" y="4035426"/>
            <a:ext cx="1588" cy="285750"/>
          </a:xfrm>
          <a:custGeom>
            <a:avLst/>
            <a:gdLst/>
            <a:ahLst/>
            <a:cxnLst>
              <a:cxn ang="0">
                <a:pos x="0" y="18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80">
                <a:moveTo>
                  <a:pt x="0" y="18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5570560" y="3961430"/>
            <a:ext cx="771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Tuoro_A1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5549900" y="4327526"/>
            <a:ext cx="1588" cy="1397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88">
                <a:moveTo>
                  <a:pt x="0" y="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5556250" y="4521201"/>
            <a:ext cx="771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Tuoro_A3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5549900" y="4479926"/>
            <a:ext cx="1588" cy="13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"/>
              </a:cxn>
              <a:cxn ang="0">
                <a:pos x="0" y="88"/>
              </a:cxn>
            </a:cxnLst>
            <a:rect l="0" t="0" r="r" b="b"/>
            <a:pathLst>
              <a:path h="88">
                <a:moveTo>
                  <a:pt x="0" y="0"/>
                </a:moveTo>
                <a:lnTo>
                  <a:pt x="0" y="88"/>
                </a:lnTo>
                <a:lnTo>
                  <a:pt x="0" y="8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549900" y="4333876"/>
            <a:ext cx="1588" cy="285750"/>
          </a:xfrm>
          <a:prstGeom prst="line">
            <a:avLst/>
          </a:pr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2" name="Freeform 38"/>
          <p:cNvSpPr>
            <a:spLocks/>
          </p:cNvSpPr>
          <p:nvPr/>
        </p:nvSpPr>
        <p:spPr bwMode="auto">
          <a:xfrm>
            <a:off x="5387975" y="4041776"/>
            <a:ext cx="161925" cy="285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0"/>
              </a:cxn>
              <a:cxn ang="0">
                <a:pos x="102" y="180"/>
              </a:cxn>
            </a:cxnLst>
            <a:rect l="0" t="0" r="r" b="b"/>
            <a:pathLst>
              <a:path w="102" h="180">
                <a:moveTo>
                  <a:pt x="0" y="0"/>
                </a:moveTo>
                <a:lnTo>
                  <a:pt x="0" y="180"/>
                </a:lnTo>
                <a:lnTo>
                  <a:pt x="102" y="18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3" name="Freeform 39"/>
          <p:cNvSpPr>
            <a:spLocks/>
          </p:cNvSpPr>
          <p:nvPr/>
        </p:nvSpPr>
        <p:spPr bwMode="auto">
          <a:xfrm>
            <a:off x="5229225" y="3749676"/>
            <a:ext cx="158750" cy="285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0"/>
              </a:cxn>
              <a:cxn ang="0">
                <a:pos x="100" y="180"/>
              </a:cxn>
            </a:cxnLst>
            <a:rect l="0" t="0" r="r" b="b"/>
            <a:pathLst>
              <a:path w="100" h="180">
                <a:moveTo>
                  <a:pt x="0" y="0"/>
                </a:moveTo>
                <a:lnTo>
                  <a:pt x="0" y="180"/>
                </a:lnTo>
                <a:lnTo>
                  <a:pt x="100" y="18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4078288" y="2873376"/>
            <a:ext cx="1150938" cy="86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48"/>
              </a:cxn>
              <a:cxn ang="0">
                <a:pos x="725" y="548"/>
              </a:cxn>
            </a:cxnLst>
            <a:rect l="0" t="0" r="r" b="b"/>
            <a:pathLst>
              <a:path w="725" h="548">
                <a:moveTo>
                  <a:pt x="0" y="0"/>
                </a:moveTo>
                <a:lnTo>
                  <a:pt x="0" y="548"/>
                </a:lnTo>
                <a:lnTo>
                  <a:pt x="725" y="54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3592513" y="2868613"/>
            <a:ext cx="485775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0" y="0"/>
              </a:cxn>
              <a:cxn ang="0">
                <a:pos x="306" y="0"/>
              </a:cxn>
            </a:cxnLst>
            <a:rect l="0" t="0" r="r" b="b"/>
            <a:pathLst>
              <a:path w="306" h="892">
                <a:moveTo>
                  <a:pt x="0" y="892"/>
                </a:moveTo>
                <a:lnTo>
                  <a:pt x="0" y="0"/>
                </a:lnTo>
                <a:lnTo>
                  <a:pt x="306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4083050" y="4813301"/>
            <a:ext cx="20605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AY034195.1 Lemna japonica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7" name="Freeform 43"/>
          <p:cNvSpPr>
            <a:spLocks/>
          </p:cNvSpPr>
          <p:nvPr/>
        </p:nvSpPr>
        <p:spPr bwMode="auto">
          <a:xfrm>
            <a:off x="3592513" y="4911726"/>
            <a:ext cx="485775" cy="1397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0"/>
              </a:cxn>
              <a:cxn ang="0">
                <a:pos x="306" y="0"/>
              </a:cxn>
            </a:cxnLst>
            <a:rect l="0" t="0" r="r" b="b"/>
            <a:pathLst>
              <a:path w="306" h="88">
                <a:moveTo>
                  <a:pt x="0" y="88"/>
                </a:moveTo>
                <a:lnTo>
                  <a:pt x="0" y="0"/>
                </a:lnTo>
                <a:lnTo>
                  <a:pt x="306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086225" y="5105401"/>
            <a:ext cx="19780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AY034199.1 Lemna trisulca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9" name="Freeform 45"/>
          <p:cNvSpPr>
            <a:spLocks/>
          </p:cNvSpPr>
          <p:nvPr/>
        </p:nvSpPr>
        <p:spPr bwMode="auto">
          <a:xfrm>
            <a:off x="3592513" y="5062538"/>
            <a:ext cx="487363" cy="13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"/>
              </a:cxn>
              <a:cxn ang="0">
                <a:pos x="307" y="88"/>
              </a:cxn>
            </a:cxnLst>
            <a:rect l="0" t="0" r="r" b="b"/>
            <a:pathLst>
              <a:path w="307" h="88">
                <a:moveTo>
                  <a:pt x="0" y="0"/>
                </a:moveTo>
                <a:lnTo>
                  <a:pt x="0" y="88"/>
                </a:lnTo>
                <a:lnTo>
                  <a:pt x="307" y="8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5243513" y="5397501"/>
            <a:ext cx="20335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AY034194.1 Lemna obscura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1" name="Freeform 47"/>
          <p:cNvSpPr>
            <a:spLocks/>
          </p:cNvSpPr>
          <p:nvPr/>
        </p:nvSpPr>
        <p:spPr bwMode="auto">
          <a:xfrm>
            <a:off x="5238750" y="5494338"/>
            <a:ext cx="1588" cy="212725"/>
          </a:xfrm>
          <a:custGeom>
            <a:avLst/>
            <a:gdLst/>
            <a:ahLst/>
            <a:cxnLst>
              <a:cxn ang="0">
                <a:pos x="0" y="134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34">
                <a:moveTo>
                  <a:pt x="0" y="13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5405438" y="5689601"/>
            <a:ext cx="21701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AY034192.1 Lemna turionifera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3" name="Freeform 49"/>
          <p:cNvSpPr>
            <a:spLocks/>
          </p:cNvSpPr>
          <p:nvPr/>
        </p:nvSpPr>
        <p:spPr bwMode="auto">
          <a:xfrm>
            <a:off x="5399088" y="5786438"/>
            <a:ext cx="1588" cy="1397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88">
                <a:moveTo>
                  <a:pt x="0" y="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5405438" y="5981701"/>
            <a:ext cx="24320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AY034193.1 Lemna ecuadoriensis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5" name="Freeform 51"/>
          <p:cNvSpPr>
            <a:spLocks/>
          </p:cNvSpPr>
          <p:nvPr/>
        </p:nvSpPr>
        <p:spPr bwMode="auto">
          <a:xfrm>
            <a:off x="5399088" y="5938838"/>
            <a:ext cx="1588" cy="13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"/>
              </a:cxn>
              <a:cxn ang="0">
                <a:pos x="0" y="88"/>
              </a:cxn>
            </a:cxnLst>
            <a:rect l="0" t="0" r="r" b="b"/>
            <a:pathLst>
              <a:path h="88">
                <a:moveTo>
                  <a:pt x="0" y="0"/>
                </a:moveTo>
                <a:lnTo>
                  <a:pt x="0" y="88"/>
                </a:lnTo>
                <a:lnTo>
                  <a:pt x="0" y="8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76" name="Freeform 52"/>
          <p:cNvSpPr>
            <a:spLocks/>
          </p:cNvSpPr>
          <p:nvPr/>
        </p:nvSpPr>
        <p:spPr bwMode="auto">
          <a:xfrm>
            <a:off x="5238750" y="5719763"/>
            <a:ext cx="160338" cy="212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4"/>
              </a:cxn>
              <a:cxn ang="0">
                <a:pos x="101" y="134"/>
              </a:cxn>
            </a:cxnLst>
            <a:rect l="0" t="0" r="r" b="b"/>
            <a:pathLst>
              <a:path w="101" h="134">
                <a:moveTo>
                  <a:pt x="0" y="0"/>
                </a:moveTo>
                <a:lnTo>
                  <a:pt x="0" y="134"/>
                </a:lnTo>
                <a:lnTo>
                  <a:pt x="101" y="134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3592513" y="5318126"/>
            <a:ext cx="1646238" cy="395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9"/>
              </a:cxn>
              <a:cxn ang="0">
                <a:pos x="1037" y="249"/>
              </a:cxn>
            </a:cxnLst>
            <a:rect l="0" t="0" r="r" b="b"/>
            <a:pathLst>
              <a:path w="1037" h="249">
                <a:moveTo>
                  <a:pt x="0" y="0"/>
                </a:moveTo>
                <a:lnTo>
                  <a:pt x="0" y="249"/>
                </a:lnTo>
                <a:lnTo>
                  <a:pt x="1037" y="249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78" name="Line 54"/>
          <p:cNvSpPr>
            <a:spLocks noChangeShapeType="1"/>
          </p:cNvSpPr>
          <p:nvPr/>
        </p:nvSpPr>
        <p:spPr bwMode="auto">
          <a:xfrm>
            <a:off x="3592513" y="4297363"/>
            <a:ext cx="1588" cy="1416050"/>
          </a:xfrm>
          <a:prstGeom prst="line">
            <a:avLst/>
          </a:pr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79" name="Freeform 55"/>
          <p:cNvSpPr>
            <a:spLocks/>
          </p:cNvSpPr>
          <p:nvPr/>
        </p:nvSpPr>
        <p:spPr bwMode="auto">
          <a:xfrm>
            <a:off x="1597025" y="4291013"/>
            <a:ext cx="1995488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0"/>
              </a:cxn>
              <a:cxn ang="0">
                <a:pos x="1257" y="0"/>
              </a:cxn>
            </a:cxnLst>
            <a:rect l="0" t="0" r="r" b="b"/>
            <a:pathLst>
              <a:path w="1257" h="720">
                <a:moveTo>
                  <a:pt x="0" y="720"/>
                </a:moveTo>
                <a:lnTo>
                  <a:pt x="0" y="0"/>
                </a:lnTo>
                <a:lnTo>
                  <a:pt x="1257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4976813" y="6273801"/>
            <a:ext cx="19272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AY034189.1 Lemna tenera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1" name="Freeform 57"/>
          <p:cNvSpPr>
            <a:spLocks/>
          </p:cNvSpPr>
          <p:nvPr/>
        </p:nvSpPr>
        <p:spPr bwMode="auto">
          <a:xfrm>
            <a:off x="3635375" y="6370638"/>
            <a:ext cx="1336675" cy="212725"/>
          </a:xfrm>
          <a:custGeom>
            <a:avLst/>
            <a:gdLst/>
            <a:ahLst/>
            <a:cxnLst>
              <a:cxn ang="0">
                <a:pos x="0" y="134"/>
              </a:cxn>
              <a:cxn ang="0">
                <a:pos x="0" y="0"/>
              </a:cxn>
              <a:cxn ang="0">
                <a:pos x="842" y="0"/>
              </a:cxn>
            </a:cxnLst>
            <a:rect l="0" t="0" r="r" b="b"/>
            <a:pathLst>
              <a:path w="842" h="134">
                <a:moveTo>
                  <a:pt x="0" y="134"/>
                </a:moveTo>
                <a:lnTo>
                  <a:pt x="0" y="0"/>
                </a:lnTo>
                <a:lnTo>
                  <a:pt x="842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5453063" y="6565901"/>
            <a:ext cx="24114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AY034190.1 Lemna aequinoctialis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3" name="Freeform 59"/>
          <p:cNvSpPr>
            <a:spLocks/>
          </p:cNvSpPr>
          <p:nvPr/>
        </p:nvSpPr>
        <p:spPr bwMode="auto">
          <a:xfrm>
            <a:off x="4624388" y="6662738"/>
            <a:ext cx="823913" cy="1397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0"/>
              </a:cxn>
              <a:cxn ang="0">
                <a:pos x="519" y="0"/>
              </a:cxn>
            </a:cxnLst>
            <a:rect l="0" t="0" r="r" b="b"/>
            <a:pathLst>
              <a:path w="519" h="88">
                <a:moveTo>
                  <a:pt x="0" y="88"/>
                </a:moveTo>
                <a:lnTo>
                  <a:pt x="0" y="0"/>
                </a:lnTo>
                <a:lnTo>
                  <a:pt x="519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5467350" y="6856413"/>
            <a:ext cx="21415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AY034191.1 Lemna perpusilla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5" name="Freeform 61"/>
          <p:cNvSpPr>
            <a:spLocks/>
          </p:cNvSpPr>
          <p:nvPr/>
        </p:nvSpPr>
        <p:spPr bwMode="auto">
          <a:xfrm>
            <a:off x="4624388" y="6815138"/>
            <a:ext cx="838200" cy="13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"/>
              </a:cxn>
              <a:cxn ang="0">
                <a:pos x="528" y="88"/>
              </a:cxn>
            </a:cxnLst>
            <a:rect l="0" t="0" r="r" b="b"/>
            <a:pathLst>
              <a:path w="528" h="88">
                <a:moveTo>
                  <a:pt x="0" y="0"/>
                </a:moveTo>
                <a:lnTo>
                  <a:pt x="0" y="88"/>
                </a:lnTo>
                <a:lnTo>
                  <a:pt x="528" y="8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86" name="Freeform 62"/>
          <p:cNvSpPr>
            <a:spLocks/>
          </p:cNvSpPr>
          <p:nvPr/>
        </p:nvSpPr>
        <p:spPr bwMode="auto">
          <a:xfrm>
            <a:off x="3635375" y="6596063"/>
            <a:ext cx="989013" cy="212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4"/>
              </a:cxn>
              <a:cxn ang="0">
                <a:pos x="623" y="134"/>
              </a:cxn>
            </a:cxnLst>
            <a:rect l="0" t="0" r="r" b="b"/>
            <a:pathLst>
              <a:path w="623" h="134">
                <a:moveTo>
                  <a:pt x="0" y="0"/>
                </a:moveTo>
                <a:lnTo>
                  <a:pt x="0" y="134"/>
                </a:lnTo>
                <a:lnTo>
                  <a:pt x="623" y="134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87" name="Freeform 63"/>
          <p:cNvSpPr>
            <a:spLocks/>
          </p:cNvSpPr>
          <p:nvPr/>
        </p:nvSpPr>
        <p:spPr bwMode="auto">
          <a:xfrm>
            <a:off x="1597025" y="5446713"/>
            <a:ext cx="203835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1284" y="720"/>
              </a:cxn>
            </a:cxnLst>
            <a:rect l="0" t="0" r="r" b="b"/>
            <a:pathLst>
              <a:path w="1284" h="720">
                <a:moveTo>
                  <a:pt x="0" y="0"/>
                </a:moveTo>
                <a:lnTo>
                  <a:pt x="0" y="720"/>
                </a:lnTo>
                <a:lnTo>
                  <a:pt x="1284" y="72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88" name="Freeform 64"/>
          <p:cNvSpPr>
            <a:spLocks/>
          </p:cNvSpPr>
          <p:nvPr/>
        </p:nvSpPr>
        <p:spPr bwMode="auto">
          <a:xfrm>
            <a:off x="1182688" y="5440363"/>
            <a:ext cx="414338" cy="1408113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0" y="0"/>
              </a:cxn>
              <a:cxn ang="0">
                <a:pos x="261" y="0"/>
              </a:cxn>
            </a:cxnLst>
            <a:rect l="0" t="0" r="r" b="b"/>
            <a:pathLst>
              <a:path w="261" h="887">
                <a:moveTo>
                  <a:pt x="0" y="887"/>
                </a:moveTo>
                <a:lnTo>
                  <a:pt x="0" y="0"/>
                </a:lnTo>
                <a:lnTo>
                  <a:pt x="261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5037138" y="7148513"/>
            <a:ext cx="21796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AY034188.1 Lemna yungensis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0" name="Freeform 66"/>
          <p:cNvSpPr>
            <a:spLocks/>
          </p:cNvSpPr>
          <p:nvPr/>
        </p:nvSpPr>
        <p:spPr bwMode="auto">
          <a:xfrm>
            <a:off x="4868863" y="7245351"/>
            <a:ext cx="161925" cy="1016000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0" y="0"/>
              </a:cxn>
              <a:cxn ang="0">
                <a:pos x="102" y="0"/>
              </a:cxn>
            </a:cxnLst>
            <a:rect l="0" t="0" r="r" b="b"/>
            <a:pathLst>
              <a:path w="102" h="640">
                <a:moveTo>
                  <a:pt x="0" y="640"/>
                </a:moveTo>
                <a:lnTo>
                  <a:pt x="0" y="0"/>
                </a:lnTo>
                <a:lnTo>
                  <a:pt x="102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5200650" y="7440613"/>
            <a:ext cx="21669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AY034187.1 Lemna </a:t>
            </a:r>
            <a:r>
              <a:rPr kumimoji="0" lang="it-IT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valdiviana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2" name="Freeform 68"/>
          <p:cNvSpPr>
            <a:spLocks/>
          </p:cNvSpPr>
          <p:nvPr/>
        </p:nvSpPr>
        <p:spPr bwMode="auto">
          <a:xfrm>
            <a:off x="4868863" y="7537451"/>
            <a:ext cx="327025" cy="869950"/>
          </a:xfrm>
          <a:custGeom>
            <a:avLst/>
            <a:gdLst/>
            <a:ahLst/>
            <a:cxnLst>
              <a:cxn ang="0">
                <a:pos x="0" y="548"/>
              </a:cxn>
              <a:cxn ang="0">
                <a:pos x="0" y="0"/>
              </a:cxn>
              <a:cxn ang="0">
                <a:pos x="206" y="0"/>
              </a:cxn>
            </a:cxnLst>
            <a:rect l="0" t="0" r="r" b="b"/>
            <a:pathLst>
              <a:path w="206" h="548">
                <a:moveTo>
                  <a:pt x="0" y="548"/>
                </a:moveTo>
                <a:lnTo>
                  <a:pt x="0" y="0"/>
                </a:lnTo>
                <a:lnTo>
                  <a:pt x="206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5726113" y="7732713"/>
            <a:ext cx="19526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AY034186.1 Lemna minuta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4" name="Freeform 70"/>
          <p:cNvSpPr>
            <a:spLocks/>
          </p:cNvSpPr>
          <p:nvPr/>
        </p:nvSpPr>
        <p:spPr bwMode="auto">
          <a:xfrm>
            <a:off x="5510213" y="7829551"/>
            <a:ext cx="209550" cy="1454150"/>
          </a:xfrm>
          <a:custGeom>
            <a:avLst/>
            <a:gdLst/>
            <a:ahLst/>
            <a:cxnLst>
              <a:cxn ang="0">
                <a:pos x="0" y="916"/>
              </a:cxn>
              <a:cxn ang="0">
                <a:pos x="0" y="0"/>
              </a:cxn>
              <a:cxn ang="0">
                <a:pos x="132" y="0"/>
              </a:cxn>
            </a:cxnLst>
            <a:rect l="0" t="0" r="r" b="b"/>
            <a:pathLst>
              <a:path w="132" h="916">
                <a:moveTo>
                  <a:pt x="0" y="916"/>
                </a:moveTo>
                <a:lnTo>
                  <a:pt x="0" y="0"/>
                </a:lnTo>
                <a:lnTo>
                  <a:pt x="132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5640388" y="8586999"/>
            <a:ext cx="121507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Passignano_B6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6" name="Freeform 72"/>
          <p:cNvSpPr>
            <a:spLocks/>
          </p:cNvSpPr>
          <p:nvPr/>
        </p:nvSpPr>
        <p:spPr bwMode="auto">
          <a:xfrm>
            <a:off x="5635625" y="8121651"/>
            <a:ext cx="1588" cy="2620963"/>
          </a:xfrm>
          <a:custGeom>
            <a:avLst/>
            <a:gdLst/>
            <a:ahLst/>
            <a:cxnLst>
              <a:cxn ang="0">
                <a:pos x="0" y="1651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651">
                <a:moveTo>
                  <a:pt x="0" y="165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5638800" y="8050183"/>
            <a:ext cx="241412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Orto Botanico di Camerino_R56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8" name="Freeform 74"/>
          <p:cNvSpPr>
            <a:spLocks/>
          </p:cNvSpPr>
          <p:nvPr/>
        </p:nvSpPr>
        <p:spPr bwMode="auto">
          <a:xfrm>
            <a:off x="5635625" y="8413751"/>
            <a:ext cx="1588" cy="2474913"/>
          </a:xfrm>
          <a:custGeom>
            <a:avLst/>
            <a:gdLst/>
            <a:ahLst/>
            <a:cxnLst>
              <a:cxn ang="0">
                <a:pos x="0" y="1559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559">
                <a:moveTo>
                  <a:pt x="0" y="155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5640388" y="8868325"/>
            <a:ext cx="121507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Passignano_B9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0" name="Freeform 76"/>
          <p:cNvSpPr>
            <a:spLocks/>
          </p:cNvSpPr>
          <p:nvPr/>
        </p:nvSpPr>
        <p:spPr bwMode="auto">
          <a:xfrm>
            <a:off x="5635625" y="8664907"/>
            <a:ext cx="1588" cy="2328863"/>
          </a:xfrm>
          <a:custGeom>
            <a:avLst/>
            <a:gdLst/>
            <a:ahLst/>
            <a:cxnLst>
              <a:cxn ang="0">
                <a:pos x="0" y="146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467">
                <a:moveTo>
                  <a:pt x="0" y="146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5640388" y="9158838"/>
            <a:ext cx="13080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Passignano_B10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2" name="Freeform 78"/>
          <p:cNvSpPr>
            <a:spLocks/>
          </p:cNvSpPr>
          <p:nvPr/>
        </p:nvSpPr>
        <p:spPr bwMode="auto">
          <a:xfrm>
            <a:off x="5635625" y="8957007"/>
            <a:ext cx="1588" cy="2182813"/>
          </a:xfrm>
          <a:custGeom>
            <a:avLst/>
            <a:gdLst/>
            <a:ahLst/>
            <a:cxnLst>
              <a:cxn ang="0">
                <a:pos x="0" y="137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375">
                <a:moveTo>
                  <a:pt x="0" y="137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5640388" y="9450938"/>
            <a:ext cx="13080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Passignano_E21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4" name="Freeform 80"/>
          <p:cNvSpPr>
            <a:spLocks/>
          </p:cNvSpPr>
          <p:nvPr/>
        </p:nvSpPr>
        <p:spPr bwMode="auto">
          <a:xfrm>
            <a:off x="5635625" y="9249107"/>
            <a:ext cx="1588" cy="2036763"/>
          </a:xfrm>
          <a:custGeom>
            <a:avLst/>
            <a:gdLst/>
            <a:ahLst/>
            <a:cxnLst>
              <a:cxn ang="0">
                <a:pos x="0" y="128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283">
                <a:moveTo>
                  <a:pt x="0" y="128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640388" y="9743038"/>
            <a:ext cx="11333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Idroscalo_G23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5635625" y="9539619"/>
            <a:ext cx="1588" cy="1892300"/>
          </a:xfrm>
          <a:custGeom>
            <a:avLst/>
            <a:gdLst/>
            <a:ahLst/>
            <a:cxnLst>
              <a:cxn ang="0">
                <a:pos x="0" y="119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192">
                <a:moveTo>
                  <a:pt x="0" y="119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5640388" y="10035138"/>
            <a:ext cx="113332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Idroscalo_G24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8" name="Freeform 84"/>
          <p:cNvSpPr>
            <a:spLocks/>
          </p:cNvSpPr>
          <p:nvPr/>
        </p:nvSpPr>
        <p:spPr bwMode="auto">
          <a:xfrm>
            <a:off x="5635625" y="9831719"/>
            <a:ext cx="1588" cy="1746250"/>
          </a:xfrm>
          <a:custGeom>
            <a:avLst/>
            <a:gdLst/>
            <a:ahLst/>
            <a:cxnLst>
              <a:cxn ang="0">
                <a:pos x="0" y="110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100">
                <a:moveTo>
                  <a:pt x="0" y="110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5640388" y="10327238"/>
            <a:ext cx="117019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Borghetto_H31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0" name="Freeform 86"/>
          <p:cNvSpPr>
            <a:spLocks/>
          </p:cNvSpPr>
          <p:nvPr/>
        </p:nvSpPr>
        <p:spPr bwMode="auto">
          <a:xfrm>
            <a:off x="5635625" y="10123819"/>
            <a:ext cx="1588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008">
                <a:moveTo>
                  <a:pt x="0" y="100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640388" y="10619338"/>
            <a:ext cx="117019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Borghetto_</a:t>
            </a: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H32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5635625" y="10415919"/>
            <a:ext cx="1588" cy="1452563"/>
          </a:xfrm>
          <a:custGeom>
            <a:avLst/>
            <a:gdLst/>
            <a:ahLst/>
            <a:cxnLst>
              <a:cxn ang="0">
                <a:pos x="0" y="915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915">
                <a:moveTo>
                  <a:pt x="0" y="91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640388" y="10911438"/>
            <a:ext cx="117019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Borghetto_H33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4" name="Freeform 90"/>
          <p:cNvSpPr>
            <a:spLocks/>
          </p:cNvSpPr>
          <p:nvPr/>
        </p:nvSpPr>
        <p:spPr bwMode="auto">
          <a:xfrm>
            <a:off x="5635625" y="10708019"/>
            <a:ext cx="1588" cy="1306513"/>
          </a:xfrm>
          <a:custGeom>
            <a:avLst/>
            <a:gdLst/>
            <a:ahLst/>
            <a:cxnLst>
              <a:cxn ang="0">
                <a:pos x="0" y="82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823">
                <a:moveTo>
                  <a:pt x="0" y="82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5640388" y="11203538"/>
            <a:ext cx="117019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Borghetto_H34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6" name="Freeform 92"/>
          <p:cNvSpPr>
            <a:spLocks/>
          </p:cNvSpPr>
          <p:nvPr/>
        </p:nvSpPr>
        <p:spPr bwMode="auto">
          <a:xfrm>
            <a:off x="5635625" y="11000119"/>
            <a:ext cx="1588" cy="1160463"/>
          </a:xfrm>
          <a:custGeom>
            <a:avLst/>
            <a:gdLst/>
            <a:ahLst/>
            <a:cxnLst>
              <a:cxn ang="0">
                <a:pos x="0" y="731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31">
                <a:moveTo>
                  <a:pt x="0" y="73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5640388" y="11494050"/>
            <a:ext cx="27491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Centro Ittiogenico (S.Arcangelo)_I59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5635625" y="11292219"/>
            <a:ext cx="1588" cy="1014413"/>
          </a:xfrm>
          <a:custGeom>
            <a:avLst/>
            <a:gdLst/>
            <a:ahLst/>
            <a:cxnLst>
              <a:cxn ang="0">
                <a:pos x="0" y="639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9">
                <a:moveTo>
                  <a:pt x="0" y="63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5640388" y="11786150"/>
            <a:ext cx="27491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Centro Ittiogenico (S.Arcangelo)_I60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5635625" y="11582732"/>
            <a:ext cx="1588" cy="869950"/>
          </a:xfrm>
          <a:custGeom>
            <a:avLst/>
            <a:gdLst/>
            <a:ahLst/>
            <a:cxnLst>
              <a:cxn ang="0">
                <a:pos x="0" y="54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548">
                <a:moveTo>
                  <a:pt x="0" y="54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5640388" y="12078250"/>
            <a:ext cx="27491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Centro Ittiogenico (</a:t>
            </a:r>
            <a:r>
              <a:rPr lang="it-IT" sz="1300" dirty="0" err="1" smtClean="0">
                <a:solidFill>
                  <a:srgbClr val="000000"/>
                </a:solidFill>
                <a:latin typeface="Arial" pitchFamily="34" charset="0"/>
              </a:rPr>
              <a:t>S.Arcangelo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)_I61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2" name="Freeform 98"/>
          <p:cNvSpPr>
            <a:spLocks/>
          </p:cNvSpPr>
          <p:nvPr/>
        </p:nvSpPr>
        <p:spPr bwMode="auto">
          <a:xfrm>
            <a:off x="5635625" y="11874832"/>
            <a:ext cx="1588" cy="723900"/>
          </a:xfrm>
          <a:custGeom>
            <a:avLst/>
            <a:gdLst/>
            <a:ahLst/>
            <a:cxnLst>
              <a:cxn ang="0">
                <a:pos x="0" y="45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456">
                <a:moveTo>
                  <a:pt x="0" y="456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5640388" y="12370350"/>
            <a:ext cx="2795637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Centro Ittiogenico (</a:t>
            </a:r>
            <a:r>
              <a:rPr lang="it-IT" sz="1300" dirty="0" err="1" smtClean="0">
                <a:solidFill>
                  <a:srgbClr val="000000"/>
                </a:solidFill>
                <a:latin typeface="Arial" pitchFamily="34" charset="0"/>
              </a:rPr>
              <a:t>S.Arcangelo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)_L63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4" name="Freeform 100"/>
          <p:cNvSpPr>
            <a:spLocks/>
          </p:cNvSpPr>
          <p:nvPr/>
        </p:nvSpPr>
        <p:spPr bwMode="auto">
          <a:xfrm>
            <a:off x="5635625" y="12166932"/>
            <a:ext cx="1588" cy="577850"/>
          </a:xfrm>
          <a:custGeom>
            <a:avLst/>
            <a:gdLst/>
            <a:ahLst/>
            <a:cxnLst>
              <a:cxn ang="0">
                <a:pos x="0" y="364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364">
                <a:moveTo>
                  <a:pt x="0" y="364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5640388" y="12662450"/>
            <a:ext cx="2795637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Centro Ittiogenico (</a:t>
            </a:r>
            <a:r>
              <a:rPr lang="it-IT" sz="1300" dirty="0" err="1" smtClean="0">
                <a:solidFill>
                  <a:srgbClr val="000000"/>
                </a:solidFill>
                <a:latin typeface="Arial" pitchFamily="34" charset="0"/>
              </a:rPr>
              <a:t>S.Arcangelo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)_L64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" name="Freeform 102"/>
          <p:cNvSpPr>
            <a:spLocks/>
          </p:cNvSpPr>
          <p:nvPr/>
        </p:nvSpPr>
        <p:spPr bwMode="auto">
          <a:xfrm>
            <a:off x="5635625" y="12459032"/>
            <a:ext cx="1588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272">
                <a:moveTo>
                  <a:pt x="0" y="27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5640388" y="12954550"/>
            <a:ext cx="2795637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Centro Ittiogenico (</a:t>
            </a:r>
            <a:r>
              <a:rPr lang="it-IT" sz="1300" dirty="0" err="1" smtClean="0">
                <a:solidFill>
                  <a:srgbClr val="000000"/>
                </a:solidFill>
                <a:latin typeface="Arial" pitchFamily="34" charset="0"/>
              </a:rPr>
              <a:t>S.Arcangelo</a:t>
            </a:r>
            <a:r>
              <a:rPr lang="it-IT" sz="1300" dirty="0" smtClean="0">
                <a:solidFill>
                  <a:srgbClr val="000000"/>
                </a:solidFill>
                <a:latin typeface="Arial" pitchFamily="34" charset="0"/>
              </a:rPr>
              <a:t>)_L65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8" name="Freeform 104"/>
          <p:cNvSpPr>
            <a:spLocks/>
          </p:cNvSpPr>
          <p:nvPr/>
        </p:nvSpPr>
        <p:spPr bwMode="auto">
          <a:xfrm>
            <a:off x="5635625" y="12751132"/>
            <a:ext cx="1588" cy="285750"/>
          </a:xfrm>
          <a:custGeom>
            <a:avLst/>
            <a:gdLst/>
            <a:ahLst/>
            <a:cxnLst>
              <a:cxn ang="0">
                <a:pos x="0" y="18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80">
                <a:moveTo>
                  <a:pt x="0" y="18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5640388" y="13246650"/>
            <a:ext cx="88165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Roma_P47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" name="Freeform 106"/>
          <p:cNvSpPr>
            <a:spLocks/>
          </p:cNvSpPr>
          <p:nvPr/>
        </p:nvSpPr>
        <p:spPr bwMode="auto">
          <a:xfrm>
            <a:off x="5635625" y="13043232"/>
            <a:ext cx="1588" cy="1397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88">
                <a:moveTo>
                  <a:pt x="0" y="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31" name="Rectangle 107"/>
          <p:cNvSpPr>
            <a:spLocks noChangeArrowheads="1"/>
          </p:cNvSpPr>
          <p:nvPr/>
        </p:nvSpPr>
        <p:spPr bwMode="auto">
          <a:xfrm>
            <a:off x="5652448" y="8312790"/>
            <a:ext cx="241412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Orto Botanico di Camerino_R55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2" name="Freeform 108"/>
          <p:cNvSpPr>
            <a:spLocks/>
          </p:cNvSpPr>
          <p:nvPr/>
        </p:nvSpPr>
        <p:spPr bwMode="auto">
          <a:xfrm>
            <a:off x="5635625" y="13195632"/>
            <a:ext cx="1588" cy="13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"/>
              </a:cxn>
              <a:cxn ang="0">
                <a:pos x="0" y="88"/>
              </a:cxn>
            </a:cxnLst>
            <a:rect l="0" t="0" r="r" b="b"/>
            <a:pathLst>
              <a:path h="88">
                <a:moveTo>
                  <a:pt x="0" y="0"/>
                </a:moveTo>
                <a:lnTo>
                  <a:pt x="0" y="88"/>
                </a:lnTo>
                <a:lnTo>
                  <a:pt x="0" y="8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33" name="Line 109"/>
          <p:cNvSpPr>
            <a:spLocks noChangeShapeType="1"/>
          </p:cNvSpPr>
          <p:nvPr/>
        </p:nvSpPr>
        <p:spPr bwMode="auto">
          <a:xfrm>
            <a:off x="5635625" y="10714369"/>
            <a:ext cx="1588" cy="2620963"/>
          </a:xfrm>
          <a:prstGeom prst="line">
            <a:avLst/>
          </a:pr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34" name="Freeform 110"/>
          <p:cNvSpPr>
            <a:spLocks/>
          </p:cNvSpPr>
          <p:nvPr/>
        </p:nvSpPr>
        <p:spPr bwMode="auto">
          <a:xfrm>
            <a:off x="5510213" y="9294813"/>
            <a:ext cx="125413" cy="1454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6"/>
              </a:cxn>
              <a:cxn ang="0">
                <a:pos x="79" y="916"/>
              </a:cxn>
            </a:cxnLst>
            <a:rect l="0" t="0" r="r" b="b"/>
            <a:pathLst>
              <a:path w="79" h="916">
                <a:moveTo>
                  <a:pt x="0" y="0"/>
                </a:moveTo>
                <a:lnTo>
                  <a:pt x="0" y="916"/>
                </a:lnTo>
                <a:lnTo>
                  <a:pt x="79" y="916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35" name="Freeform 111"/>
          <p:cNvSpPr>
            <a:spLocks/>
          </p:cNvSpPr>
          <p:nvPr/>
        </p:nvSpPr>
        <p:spPr bwMode="auto">
          <a:xfrm>
            <a:off x="4868863" y="8420101"/>
            <a:ext cx="641350" cy="869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48"/>
              </a:cxn>
              <a:cxn ang="0">
                <a:pos x="404" y="548"/>
              </a:cxn>
            </a:cxnLst>
            <a:rect l="0" t="0" r="r" b="b"/>
            <a:pathLst>
              <a:path w="404" h="548">
                <a:moveTo>
                  <a:pt x="0" y="0"/>
                </a:moveTo>
                <a:lnTo>
                  <a:pt x="0" y="548"/>
                </a:lnTo>
                <a:lnTo>
                  <a:pt x="404" y="548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36" name="Line 112"/>
          <p:cNvSpPr>
            <a:spLocks noChangeShapeType="1"/>
          </p:cNvSpPr>
          <p:nvPr/>
        </p:nvSpPr>
        <p:spPr bwMode="auto">
          <a:xfrm>
            <a:off x="4868863" y="8274051"/>
            <a:ext cx="1588" cy="1016000"/>
          </a:xfrm>
          <a:prstGeom prst="line">
            <a:avLst/>
          </a:pr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37" name="Freeform 113"/>
          <p:cNvSpPr>
            <a:spLocks/>
          </p:cNvSpPr>
          <p:nvPr/>
        </p:nvSpPr>
        <p:spPr bwMode="auto">
          <a:xfrm>
            <a:off x="1182688" y="6859588"/>
            <a:ext cx="3686175" cy="1408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7"/>
              </a:cxn>
              <a:cxn ang="0">
                <a:pos x="2322" y="887"/>
              </a:cxn>
            </a:cxnLst>
            <a:rect l="0" t="0" r="r" b="b"/>
            <a:pathLst>
              <a:path w="2322" h="887">
                <a:moveTo>
                  <a:pt x="0" y="0"/>
                </a:moveTo>
                <a:lnTo>
                  <a:pt x="0" y="887"/>
                </a:lnTo>
                <a:lnTo>
                  <a:pt x="2322" y="887"/>
                </a:lnTo>
              </a:path>
            </a:pathLst>
          </a:custGeom>
          <a:noFill/>
          <a:ln w="7" cap="sq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38" name="Rectangle 114"/>
          <p:cNvSpPr>
            <a:spLocks noChangeArrowheads="1"/>
          </p:cNvSpPr>
          <p:nvPr/>
        </p:nvSpPr>
        <p:spPr bwMode="auto">
          <a:xfrm>
            <a:off x="4432300" y="6854826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99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9" name="Rectangle 115"/>
          <p:cNvSpPr>
            <a:spLocks noChangeArrowheads="1"/>
          </p:cNvSpPr>
          <p:nvPr/>
        </p:nvSpPr>
        <p:spPr bwMode="auto">
          <a:xfrm>
            <a:off x="3373438" y="6635751"/>
            <a:ext cx="3095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100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5207000" y="5978526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98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4976813" y="5761038"/>
            <a:ext cx="3095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100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5357813" y="4373563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95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3" name="Rectangle 119"/>
          <p:cNvSpPr>
            <a:spLocks noChangeArrowheads="1"/>
          </p:cNvSpPr>
          <p:nvPr/>
        </p:nvSpPr>
        <p:spPr bwMode="auto">
          <a:xfrm>
            <a:off x="5195888" y="4081463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87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4" name="Rectangle 120"/>
          <p:cNvSpPr>
            <a:spLocks noChangeArrowheads="1"/>
          </p:cNvSpPr>
          <p:nvPr/>
        </p:nvSpPr>
        <p:spPr bwMode="auto">
          <a:xfrm>
            <a:off x="5037138" y="3789363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99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5" name="Rectangle 121"/>
          <p:cNvSpPr>
            <a:spLocks noChangeArrowheads="1"/>
          </p:cNvSpPr>
          <p:nvPr/>
        </p:nvSpPr>
        <p:spPr bwMode="auto">
          <a:xfrm>
            <a:off x="4371975" y="1798638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99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3398838" y="4097338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99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7" name="Rectangle 123"/>
          <p:cNvSpPr>
            <a:spLocks noChangeArrowheads="1"/>
          </p:cNvSpPr>
          <p:nvPr/>
        </p:nvSpPr>
        <p:spPr bwMode="auto">
          <a:xfrm>
            <a:off x="3884613" y="2674938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69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>
            <a:off x="4608513" y="8313738"/>
            <a:ext cx="3095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100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9" name="Rectangle 125"/>
          <p:cNvSpPr>
            <a:spLocks noChangeArrowheads="1"/>
          </p:cNvSpPr>
          <p:nvPr/>
        </p:nvSpPr>
        <p:spPr bwMode="auto">
          <a:xfrm>
            <a:off x="5318125" y="9336088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97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0" name="Rectangle 126"/>
          <p:cNvSpPr>
            <a:spLocks noChangeArrowheads="1"/>
          </p:cNvSpPr>
          <p:nvPr/>
        </p:nvSpPr>
        <p:spPr bwMode="auto">
          <a:xfrm>
            <a:off x="5441950" y="10795001"/>
            <a:ext cx="2301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71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1" name="Line 127"/>
          <p:cNvSpPr>
            <a:spLocks noChangeShapeType="1"/>
          </p:cNvSpPr>
          <p:nvPr/>
        </p:nvSpPr>
        <p:spPr bwMode="auto">
          <a:xfrm>
            <a:off x="1751013" y="13355638"/>
            <a:ext cx="573088" cy="1588"/>
          </a:xfrm>
          <a:prstGeom prst="line">
            <a:avLst/>
          </a:prstGeom>
          <a:noFill/>
          <a:ln w="7" cap="sq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52" name="Line 128"/>
          <p:cNvSpPr>
            <a:spLocks noChangeShapeType="1"/>
          </p:cNvSpPr>
          <p:nvPr/>
        </p:nvSpPr>
        <p:spPr bwMode="auto">
          <a:xfrm>
            <a:off x="1751013" y="13308013"/>
            <a:ext cx="1588" cy="96838"/>
          </a:xfrm>
          <a:prstGeom prst="line">
            <a:avLst/>
          </a:prstGeom>
          <a:noFill/>
          <a:ln w="7" cap="sq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53" name="Line 129"/>
          <p:cNvSpPr>
            <a:spLocks noChangeShapeType="1"/>
          </p:cNvSpPr>
          <p:nvPr/>
        </p:nvSpPr>
        <p:spPr bwMode="auto">
          <a:xfrm>
            <a:off x="2324100" y="13308013"/>
            <a:ext cx="1588" cy="96838"/>
          </a:xfrm>
          <a:prstGeom prst="line">
            <a:avLst/>
          </a:prstGeom>
          <a:noFill/>
          <a:ln w="7" cap="sq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54" name="Rectangle 130"/>
          <p:cNvSpPr>
            <a:spLocks noChangeArrowheads="1"/>
          </p:cNvSpPr>
          <p:nvPr/>
        </p:nvSpPr>
        <p:spPr bwMode="auto">
          <a:xfrm>
            <a:off x="1884363" y="13408025"/>
            <a:ext cx="4286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/>
              </a:rPr>
              <a:t>0.005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" name="CasellaDiTesto 125"/>
          <p:cNvSpPr txBox="1"/>
          <p:nvPr/>
        </p:nvSpPr>
        <p:spPr>
          <a:xfrm>
            <a:off x="838200" y="963613"/>
            <a:ext cx="1752600" cy="492443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mat K</a:t>
            </a:r>
            <a:endParaRPr lang="it-IT" b="1" dirty="0"/>
          </a:p>
        </p:txBody>
      </p:sp>
      <p:sp>
        <p:nvSpPr>
          <p:cNvPr id="127" name="Rectangle 7"/>
          <p:cNvSpPr>
            <a:spLocks noChangeArrowheads="1"/>
          </p:cNvSpPr>
          <p:nvPr/>
        </p:nvSpPr>
        <p:spPr bwMode="auto">
          <a:xfrm>
            <a:off x="4572000" y="495300"/>
            <a:ext cx="9001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Roma_O44</a:t>
            </a:r>
            <a:endParaRPr kumimoji="0" lang="it-IT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25"/>
          <p:cNvSpPr>
            <a:spLocks noChangeArrowheads="1"/>
          </p:cNvSpPr>
          <p:nvPr/>
        </p:nvSpPr>
        <p:spPr bwMode="auto">
          <a:xfrm>
            <a:off x="4570799" y="261298"/>
            <a:ext cx="9001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Roma_O43</a:t>
            </a:r>
            <a:endParaRPr kumimoji="0" lang="it-IT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0" name="Gruppo 129"/>
          <p:cNvGrpSpPr/>
          <p:nvPr/>
        </p:nvGrpSpPr>
        <p:grpSpPr>
          <a:xfrm>
            <a:off x="4565650" y="358774"/>
            <a:ext cx="56191" cy="2800352"/>
            <a:chOff x="4565650" y="358774"/>
            <a:chExt cx="56191" cy="2800352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565650" y="1122363"/>
              <a:ext cx="1588" cy="285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0"/>
                </a:cxn>
                <a:cxn ang="0">
                  <a:pos x="0" y="180"/>
                </a:cxn>
              </a:cxnLst>
              <a:rect l="0" t="0" r="r" b="b"/>
              <a:pathLst>
                <a:path h="180">
                  <a:moveTo>
                    <a:pt x="0" y="0"/>
                  </a:moveTo>
                  <a:lnTo>
                    <a:pt x="0" y="180"/>
                  </a:lnTo>
                  <a:lnTo>
                    <a:pt x="0" y="180"/>
                  </a:lnTo>
                </a:path>
              </a:pathLst>
            </a:custGeom>
            <a:noFill/>
            <a:ln w="7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4565650" y="1414463"/>
              <a:ext cx="1588" cy="5778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4"/>
                </a:cxn>
                <a:cxn ang="0">
                  <a:pos x="0" y="364"/>
                </a:cxn>
              </a:cxnLst>
              <a:rect l="0" t="0" r="r" b="b"/>
              <a:pathLst>
                <a:path h="364">
                  <a:moveTo>
                    <a:pt x="0" y="0"/>
                  </a:moveTo>
                  <a:lnTo>
                    <a:pt x="0" y="364"/>
                  </a:lnTo>
                  <a:lnTo>
                    <a:pt x="0" y="364"/>
                  </a:lnTo>
                </a:path>
              </a:pathLst>
            </a:custGeom>
            <a:noFill/>
            <a:ln w="7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4565650" y="1706563"/>
              <a:ext cx="1588" cy="8699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48"/>
                </a:cxn>
                <a:cxn ang="0">
                  <a:pos x="0" y="548"/>
                </a:cxn>
              </a:cxnLst>
              <a:rect l="0" t="0" r="r" b="b"/>
              <a:pathLst>
                <a:path h="548">
                  <a:moveTo>
                    <a:pt x="0" y="0"/>
                  </a:moveTo>
                  <a:lnTo>
                    <a:pt x="0" y="548"/>
                  </a:lnTo>
                  <a:lnTo>
                    <a:pt x="0" y="548"/>
                  </a:lnTo>
                </a:path>
              </a:pathLst>
            </a:custGeom>
            <a:noFill/>
            <a:ln w="7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565650" y="1998663"/>
              <a:ext cx="1588" cy="1160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1"/>
                </a:cxn>
                <a:cxn ang="0">
                  <a:pos x="0" y="731"/>
                </a:cxn>
              </a:cxnLst>
              <a:rect l="0" t="0" r="r" b="b"/>
              <a:pathLst>
                <a:path h="731">
                  <a:moveTo>
                    <a:pt x="0" y="0"/>
                  </a:moveTo>
                  <a:lnTo>
                    <a:pt x="0" y="731"/>
                  </a:lnTo>
                  <a:lnTo>
                    <a:pt x="0" y="731"/>
                  </a:lnTo>
                </a:path>
              </a:pathLst>
            </a:custGeom>
            <a:noFill/>
            <a:ln w="7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9" name="Freeform 14"/>
            <p:cNvSpPr>
              <a:spLocks/>
            </p:cNvSpPr>
            <p:nvPr/>
          </p:nvSpPr>
          <p:spPr bwMode="auto">
            <a:xfrm>
              <a:off x="4576122" y="358774"/>
              <a:ext cx="45719" cy="63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2"/>
                </a:cxn>
                <a:cxn ang="0">
                  <a:pos x="0" y="272"/>
                </a:cxn>
              </a:cxnLst>
              <a:rect l="0" t="0" r="r" b="b"/>
              <a:pathLst>
                <a:path h="272">
                  <a:moveTo>
                    <a:pt x="0" y="0"/>
                  </a:moveTo>
                  <a:lnTo>
                    <a:pt x="0" y="272"/>
                  </a:lnTo>
                  <a:lnTo>
                    <a:pt x="0" y="272"/>
                  </a:lnTo>
                </a:path>
              </a:pathLst>
            </a:custGeom>
            <a:noFill/>
            <a:ln w="7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8200" y="685800"/>
            <a:ext cx="1752600" cy="492443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trn K</a:t>
            </a:r>
            <a:endParaRPr lang="it-IT" b="1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697038" y="0"/>
            <a:ext cx="6851653" cy="13716000"/>
            <a:chOff x="1069" y="0"/>
            <a:chExt cx="4316" cy="864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69" y="0"/>
              <a:ext cx="3910" cy="8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173" y="981"/>
              <a:ext cx="90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Fiume Corno_M35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160" y="143"/>
              <a:ext cx="1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3">
                  <a:moveTo>
                    <a:pt x="0" y="7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178" y="385"/>
              <a:ext cx="5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Roma_O44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160" y="223"/>
              <a:ext cx="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h="73">
                  <a:moveTo>
                    <a:pt x="0" y="0"/>
                  </a:moveTo>
                  <a:lnTo>
                    <a:pt x="0" y="73"/>
                  </a:lnTo>
                  <a:lnTo>
                    <a:pt x="0" y="73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159" y="1589"/>
              <a:ext cx="100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Lago di Ventina_N41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3160" y="299"/>
              <a:ext cx="1" cy="1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0" y="151"/>
                </a:cxn>
              </a:cxnLst>
              <a:rect l="0" t="0" r="r" b="b"/>
              <a:pathLst>
                <a:path h="151">
                  <a:moveTo>
                    <a:pt x="0" y="0"/>
                  </a:moveTo>
                  <a:lnTo>
                    <a:pt x="0" y="151"/>
                  </a:lnTo>
                  <a:lnTo>
                    <a:pt x="0" y="151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172" y="92"/>
              <a:ext cx="126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AY034351.1| Lemna minor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160" y="376"/>
              <a:ext cx="1" cy="2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8"/>
                </a:cxn>
                <a:cxn ang="0">
                  <a:pos x="0" y="228"/>
                </a:cxn>
              </a:cxnLst>
              <a:rect l="0" t="0" r="r" b="b"/>
              <a:pathLst>
                <a:path h="228">
                  <a:moveTo>
                    <a:pt x="0" y="0"/>
                  </a:moveTo>
                  <a:lnTo>
                    <a:pt x="0" y="228"/>
                  </a:lnTo>
                  <a:lnTo>
                    <a:pt x="0" y="228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172" y="833"/>
              <a:ext cx="90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Fiume Corno_M36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160" y="757"/>
              <a:ext cx="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159" y="1436"/>
              <a:ext cx="100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Lago di Ventina_N40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160" y="837"/>
              <a:ext cx="1" cy="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74"/>
                  </a:lnTo>
                  <a:lnTo>
                    <a:pt x="0" y="74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159" y="2369"/>
              <a:ext cx="83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Passignano_D15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160" y="1065"/>
              <a:ext cx="1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3">
                  <a:moveTo>
                    <a:pt x="0" y="7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172" y="1287"/>
              <a:ext cx="63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Marche_Q52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160" y="1145"/>
              <a:ext cx="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h="73">
                  <a:moveTo>
                    <a:pt x="0" y="0"/>
                  </a:moveTo>
                  <a:lnTo>
                    <a:pt x="0" y="73"/>
                  </a:lnTo>
                  <a:lnTo>
                    <a:pt x="0" y="73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163" y="1903"/>
              <a:ext cx="82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Passignano_C11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160" y="1372"/>
              <a:ext cx="1" cy="15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51">
                  <a:moveTo>
                    <a:pt x="0" y="15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173" y="520"/>
              <a:ext cx="69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Idroscalo_F27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160" y="1526"/>
              <a:ext cx="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171" y="231"/>
              <a:ext cx="5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Roma_O43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160" y="1606"/>
              <a:ext cx="1" cy="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74"/>
                  </a:lnTo>
                  <a:lnTo>
                    <a:pt x="0" y="74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3168" y="677"/>
              <a:ext cx="69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Idroscalo_F28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160" y="1833"/>
              <a:ext cx="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3163" y="1742"/>
              <a:ext cx="100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Lago di Ventina_N39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160" y="1913"/>
              <a:ext cx="1" cy="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74"/>
                  </a:lnTo>
                  <a:lnTo>
                    <a:pt x="0" y="74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163" y="2056"/>
              <a:ext cx="83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Passignano_C12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160" y="2141"/>
              <a:ext cx="1" cy="15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50">
                  <a:moveTo>
                    <a:pt x="0" y="15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163" y="2210"/>
              <a:ext cx="83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Passignano_D16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160" y="2294"/>
              <a:ext cx="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168" y="1135"/>
              <a:ext cx="63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Marche_Q51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160" y="2375"/>
              <a:ext cx="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h="73">
                  <a:moveTo>
                    <a:pt x="0" y="0"/>
                  </a:moveTo>
                  <a:lnTo>
                    <a:pt x="0" y="73"/>
                  </a:lnTo>
                  <a:lnTo>
                    <a:pt x="0" y="73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3160" y="143"/>
              <a:ext cx="1" cy="1149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3160" y="1299"/>
              <a:ext cx="1" cy="1149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626" y="1295"/>
              <a:ext cx="534" cy="727"/>
            </a:xfrm>
            <a:custGeom>
              <a:avLst/>
              <a:gdLst/>
              <a:ahLst/>
              <a:cxnLst>
                <a:cxn ang="0">
                  <a:pos x="0" y="727"/>
                </a:cxn>
                <a:cxn ang="0">
                  <a:pos x="0" y="0"/>
                </a:cxn>
                <a:cxn ang="0">
                  <a:pos x="534" y="0"/>
                </a:cxn>
              </a:cxnLst>
              <a:rect l="0" t="0" r="r" b="b"/>
              <a:pathLst>
                <a:path w="534" h="727">
                  <a:moveTo>
                    <a:pt x="0" y="727"/>
                  </a:moveTo>
                  <a:lnTo>
                    <a:pt x="0" y="0"/>
                  </a:lnTo>
                  <a:lnTo>
                    <a:pt x="534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683" y="2552"/>
              <a:ext cx="140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AY034353.1 Lemna disperma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221" y="2602"/>
              <a:ext cx="459" cy="15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0" y="0"/>
                </a:cxn>
                <a:cxn ang="0">
                  <a:pos x="459" y="0"/>
                </a:cxn>
              </a:cxnLst>
              <a:rect l="0" t="0" r="r" b="b"/>
              <a:pathLst>
                <a:path w="459" h="150">
                  <a:moveTo>
                    <a:pt x="0" y="150"/>
                  </a:moveTo>
                  <a:lnTo>
                    <a:pt x="0" y="0"/>
                  </a:lnTo>
                  <a:lnTo>
                    <a:pt x="459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646" y="2705"/>
              <a:ext cx="126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AY034352.1| Lemna gibba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3600" y="2756"/>
              <a:ext cx="43" cy="15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0" y="0"/>
                </a:cxn>
                <a:cxn ang="0">
                  <a:pos x="43" y="0"/>
                </a:cxn>
              </a:cxnLst>
              <a:rect l="0" t="0" r="r" b="b"/>
              <a:pathLst>
                <a:path w="43" h="150">
                  <a:moveTo>
                    <a:pt x="0" y="150"/>
                  </a:moveTo>
                  <a:lnTo>
                    <a:pt x="0" y="0"/>
                  </a:lnTo>
                  <a:lnTo>
                    <a:pt x="43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651" y="3011"/>
              <a:ext cx="48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Tuoro_A2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3648" y="2909"/>
              <a:ext cx="1" cy="15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51">
                  <a:moveTo>
                    <a:pt x="0" y="15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653" y="2863"/>
              <a:ext cx="48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Tuoro_A1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648" y="3063"/>
              <a:ext cx="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3651" y="3166"/>
              <a:ext cx="486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Tuoro_A3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648" y="3143"/>
              <a:ext cx="1" cy="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74"/>
                  </a:lnTo>
                  <a:lnTo>
                    <a:pt x="0" y="74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3648" y="3066"/>
              <a:ext cx="1" cy="151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3600" y="2913"/>
              <a:ext cx="48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0"/>
                </a:cxn>
                <a:cxn ang="0">
                  <a:pos x="48" y="150"/>
                </a:cxn>
              </a:cxnLst>
              <a:rect l="0" t="0" r="r" b="b"/>
              <a:pathLst>
                <a:path w="48" h="150">
                  <a:moveTo>
                    <a:pt x="0" y="0"/>
                  </a:moveTo>
                  <a:lnTo>
                    <a:pt x="0" y="150"/>
                  </a:lnTo>
                  <a:lnTo>
                    <a:pt x="48" y="15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3221" y="2759"/>
              <a:ext cx="379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0"/>
                </a:cxn>
                <a:cxn ang="0">
                  <a:pos x="379" y="150"/>
                </a:cxn>
              </a:cxnLst>
              <a:rect l="0" t="0" r="r" b="b"/>
              <a:pathLst>
                <a:path w="379" h="150">
                  <a:moveTo>
                    <a:pt x="0" y="0"/>
                  </a:moveTo>
                  <a:lnTo>
                    <a:pt x="0" y="150"/>
                  </a:lnTo>
                  <a:lnTo>
                    <a:pt x="379" y="15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2626" y="2029"/>
              <a:ext cx="595" cy="7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7"/>
                </a:cxn>
                <a:cxn ang="0">
                  <a:pos x="595" y="727"/>
                </a:cxn>
              </a:cxnLst>
              <a:rect l="0" t="0" r="r" b="b"/>
              <a:pathLst>
                <a:path w="595" h="727">
                  <a:moveTo>
                    <a:pt x="0" y="0"/>
                  </a:moveTo>
                  <a:lnTo>
                    <a:pt x="0" y="727"/>
                  </a:lnTo>
                  <a:lnTo>
                    <a:pt x="595" y="727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488" y="2025"/>
              <a:ext cx="138" cy="747"/>
            </a:xfrm>
            <a:custGeom>
              <a:avLst/>
              <a:gdLst/>
              <a:ahLst/>
              <a:cxnLst>
                <a:cxn ang="0">
                  <a:pos x="0" y="747"/>
                </a:cxn>
                <a:cxn ang="0">
                  <a:pos x="0" y="0"/>
                </a:cxn>
                <a:cxn ang="0">
                  <a:pos x="138" y="0"/>
                </a:cxn>
              </a:cxnLst>
              <a:rect l="0" t="0" r="r" b="b"/>
              <a:pathLst>
                <a:path w="138" h="747">
                  <a:moveTo>
                    <a:pt x="0" y="747"/>
                  </a:moveTo>
                  <a:lnTo>
                    <a:pt x="0" y="0"/>
                  </a:lnTo>
                  <a:lnTo>
                    <a:pt x="138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386" y="3320"/>
              <a:ext cx="130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AY034354.1 Lemna trisulca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622" y="3370"/>
              <a:ext cx="760" cy="15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0" y="0"/>
                </a:cxn>
                <a:cxn ang="0">
                  <a:pos x="760" y="0"/>
                </a:cxn>
              </a:cxnLst>
              <a:rect l="0" t="0" r="r" b="b"/>
              <a:pathLst>
                <a:path w="760" h="151">
                  <a:moveTo>
                    <a:pt x="0" y="151"/>
                  </a:moveTo>
                  <a:lnTo>
                    <a:pt x="0" y="0"/>
                  </a:lnTo>
                  <a:lnTo>
                    <a:pt x="76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109" y="3474"/>
              <a:ext cx="136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AY034350.1 Lemna japonica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758" y="3524"/>
              <a:ext cx="348" cy="15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0" y="0"/>
                </a:cxn>
                <a:cxn ang="0">
                  <a:pos x="348" y="0"/>
                </a:cxn>
              </a:cxnLst>
              <a:rect l="0" t="0" r="r" b="b"/>
              <a:pathLst>
                <a:path w="348" h="151">
                  <a:moveTo>
                    <a:pt x="0" y="151"/>
                  </a:moveTo>
                  <a:lnTo>
                    <a:pt x="0" y="0"/>
                  </a:lnTo>
                  <a:lnTo>
                    <a:pt x="348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3626" y="3628"/>
              <a:ext cx="147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AY034347.1| Lemna turionifera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3622" y="3678"/>
              <a:ext cx="1" cy="15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50">
                  <a:moveTo>
                    <a:pt x="0" y="15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3626" y="3781"/>
              <a:ext cx="137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AY034349.1| Lemna obscura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3622" y="3832"/>
              <a:ext cx="1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3">
                  <a:moveTo>
                    <a:pt x="0" y="7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3626" y="3935"/>
              <a:ext cx="162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AY034348.1 Lemna ecuadoriensis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3622" y="3912"/>
              <a:ext cx="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h="73">
                  <a:moveTo>
                    <a:pt x="0" y="0"/>
                  </a:moveTo>
                  <a:lnTo>
                    <a:pt x="0" y="73"/>
                  </a:lnTo>
                  <a:lnTo>
                    <a:pt x="0" y="73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>
              <a:off x="3622" y="3835"/>
              <a:ext cx="1" cy="150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2758" y="3681"/>
              <a:ext cx="864" cy="1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864" y="151"/>
                </a:cxn>
              </a:cxnLst>
              <a:rect l="0" t="0" r="r" b="b"/>
              <a:pathLst>
                <a:path w="864" h="151">
                  <a:moveTo>
                    <a:pt x="0" y="0"/>
                  </a:moveTo>
                  <a:lnTo>
                    <a:pt x="0" y="151"/>
                  </a:lnTo>
                  <a:lnTo>
                    <a:pt x="864" y="151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2622" y="3527"/>
              <a:ext cx="136" cy="1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136" y="151"/>
                </a:cxn>
              </a:cxnLst>
              <a:rect l="0" t="0" r="r" b="b"/>
              <a:pathLst>
                <a:path w="136" h="151">
                  <a:moveTo>
                    <a:pt x="0" y="0"/>
                  </a:moveTo>
                  <a:lnTo>
                    <a:pt x="0" y="151"/>
                  </a:lnTo>
                  <a:lnTo>
                    <a:pt x="136" y="151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488" y="2778"/>
              <a:ext cx="134" cy="7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46"/>
                </a:cxn>
                <a:cxn ang="0">
                  <a:pos x="134" y="746"/>
                </a:cxn>
              </a:cxnLst>
              <a:rect l="0" t="0" r="r" b="b"/>
              <a:pathLst>
                <a:path w="134" h="746">
                  <a:moveTo>
                    <a:pt x="0" y="0"/>
                  </a:moveTo>
                  <a:lnTo>
                    <a:pt x="0" y="746"/>
                  </a:lnTo>
                  <a:lnTo>
                    <a:pt x="134" y="746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1331" y="2775"/>
              <a:ext cx="1157" cy="736"/>
            </a:xfrm>
            <a:custGeom>
              <a:avLst/>
              <a:gdLst/>
              <a:ahLst/>
              <a:cxnLst>
                <a:cxn ang="0">
                  <a:pos x="0" y="736"/>
                </a:cxn>
                <a:cxn ang="0">
                  <a:pos x="0" y="0"/>
                </a:cxn>
                <a:cxn ang="0">
                  <a:pos x="1157" y="0"/>
                </a:cxn>
              </a:cxnLst>
              <a:rect l="0" t="0" r="r" b="b"/>
              <a:pathLst>
                <a:path w="1157" h="736">
                  <a:moveTo>
                    <a:pt x="0" y="736"/>
                  </a:moveTo>
                  <a:lnTo>
                    <a:pt x="0" y="0"/>
                  </a:lnTo>
                  <a:lnTo>
                    <a:pt x="1157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3200" y="4089"/>
              <a:ext cx="127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AY034344.1 Lemna tenera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2605" y="4139"/>
              <a:ext cx="592" cy="112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0" y="0"/>
                </a:cxn>
                <a:cxn ang="0">
                  <a:pos x="592" y="0"/>
                </a:cxn>
              </a:cxnLst>
              <a:rect l="0" t="0" r="r" b="b"/>
              <a:pathLst>
                <a:path w="592" h="112">
                  <a:moveTo>
                    <a:pt x="0" y="112"/>
                  </a:move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3442" y="4242"/>
              <a:ext cx="164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AY034345.1| Lemna aequinoqtialis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045" y="4293"/>
              <a:ext cx="393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0"/>
                </a:cxn>
                <a:cxn ang="0">
                  <a:pos x="393" y="0"/>
                </a:cxn>
              </a:cxnLst>
              <a:rect l="0" t="0" r="r" b="b"/>
              <a:pathLst>
                <a:path w="393" h="73">
                  <a:moveTo>
                    <a:pt x="0" y="73"/>
                  </a:moveTo>
                  <a:lnTo>
                    <a:pt x="0" y="0"/>
                  </a:lnTo>
                  <a:lnTo>
                    <a:pt x="393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3117" y="4396"/>
              <a:ext cx="142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AY034346.1 Lemna perpusilla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3045" y="4373"/>
              <a:ext cx="69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"/>
                </a:cxn>
                <a:cxn ang="0">
                  <a:pos x="69" y="73"/>
                </a:cxn>
              </a:cxnLst>
              <a:rect l="0" t="0" r="r" b="b"/>
              <a:pathLst>
                <a:path w="69" h="73">
                  <a:moveTo>
                    <a:pt x="0" y="0"/>
                  </a:moveTo>
                  <a:lnTo>
                    <a:pt x="0" y="73"/>
                  </a:lnTo>
                  <a:lnTo>
                    <a:pt x="69" y="73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2605" y="4258"/>
              <a:ext cx="440" cy="1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2"/>
                </a:cxn>
                <a:cxn ang="0">
                  <a:pos x="440" y="112"/>
                </a:cxn>
              </a:cxnLst>
              <a:rect l="0" t="0" r="r" b="b"/>
              <a:pathLst>
                <a:path w="440" h="112">
                  <a:moveTo>
                    <a:pt x="0" y="0"/>
                  </a:moveTo>
                  <a:lnTo>
                    <a:pt x="0" y="112"/>
                  </a:lnTo>
                  <a:lnTo>
                    <a:pt x="440" y="112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1331" y="3518"/>
              <a:ext cx="1274" cy="7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6"/>
                </a:cxn>
                <a:cxn ang="0">
                  <a:pos x="1274" y="736"/>
                </a:cxn>
              </a:cxnLst>
              <a:rect l="0" t="0" r="r" b="b"/>
              <a:pathLst>
                <a:path w="1274" h="736">
                  <a:moveTo>
                    <a:pt x="0" y="0"/>
                  </a:moveTo>
                  <a:lnTo>
                    <a:pt x="0" y="736"/>
                  </a:lnTo>
                  <a:lnTo>
                    <a:pt x="1274" y="736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1133" y="3515"/>
              <a:ext cx="198" cy="1058"/>
            </a:xfrm>
            <a:custGeom>
              <a:avLst/>
              <a:gdLst/>
              <a:ahLst/>
              <a:cxnLst>
                <a:cxn ang="0">
                  <a:pos x="0" y="1058"/>
                </a:cxn>
                <a:cxn ang="0">
                  <a:pos x="0" y="0"/>
                </a:cxn>
                <a:cxn ang="0">
                  <a:pos x="198" y="0"/>
                </a:cxn>
              </a:cxnLst>
              <a:rect l="0" t="0" r="r" b="b"/>
              <a:pathLst>
                <a:path w="198" h="1058">
                  <a:moveTo>
                    <a:pt x="0" y="1058"/>
                  </a:moveTo>
                  <a:lnTo>
                    <a:pt x="0" y="0"/>
                  </a:lnTo>
                  <a:lnTo>
                    <a:pt x="198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214" y="4550"/>
              <a:ext cx="147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AY034342.1| Lemna valdiviana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3211" y="4600"/>
              <a:ext cx="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3307" y="4704"/>
              <a:ext cx="1449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AY034343.1 Lemna yungensis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3211" y="4680"/>
              <a:ext cx="93" cy="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4"/>
                </a:cxn>
                <a:cxn ang="0">
                  <a:pos x="93" y="74"/>
                </a:cxn>
              </a:cxnLst>
              <a:rect l="0" t="0" r="r" b="b"/>
              <a:pathLst>
                <a:path w="93" h="74">
                  <a:moveTo>
                    <a:pt x="0" y="0"/>
                  </a:moveTo>
                  <a:lnTo>
                    <a:pt x="0" y="74"/>
                  </a:lnTo>
                  <a:lnTo>
                    <a:pt x="93" y="74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3122" y="4677"/>
              <a:ext cx="89" cy="958"/>
            </a:xfrm>
            <a:custGeom>
              <a:avLst/>
              <a:gdLst/>
              <a:ahLst/>
              <a:cxnLst>
                <a:cxn ang="0">
                  <a:pos x="0" y="958"/>
                </a:cxn>
                <a:cxn ang="0">
                  <a:pos x="0" y="0"/>
                </a:cxn>
                <a:cxn ang="0">
                  <a:pos x="89" y="0"/>
                </a:cxn>
              </a:cxnLst>
              <a:rect l="0" t="0" r="r" b="b"/>
              <a:pathLst>
                <a:path w="89" h="958">
                  <a:moveTo>
                    <a:pt x="0" y="958"/>
                  </a:moveTo>
                  <a:lnTo>
                    <a:pt x="0" y="0"/>
                  </a:lnTo>
                  <a:lnTo>
                    <a:pt x="89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3605" y="7058"/>
              <a:ext cx="73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Borghetto_H31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3589" y="4908"/>
              <a:ext cx="1" cy="1687"/>
            </a:xfrm>
            <a:custGeom>
              <a:avLst/>
              <a:gdLst/>
              <a:ahLst/>
              <a:cxnLst>
                <a:cxn ang="0">
                  <a:pos x="0" y="168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687">
                  <a:moveTo>
                    <a:pt x="0" y="168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3605" y="7213"/>
              <a:ext cx="73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Borghetto_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H34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3589" y="5061"/>
              <a:ext cx="1" cy="1611"/>
            </a:xfrm>
            <a:custGeom>
              <a:avLst/>
              <a:gdLst/>
              <a:ahLst/>
              <a:cxnLst>
                <a:cxn ang="0">
                  <a:pos x="0" y="16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611">
                  <a:moveTo>
                    <a:pt x="0" y="161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3600" y="4997"/>
              <a:ext cx="76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Passignano_B5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3589" y="5215"/>
              <a:ext cx="1" cy="1534"/>
            </a:xfrm>
            <a:custGeom>
              <a:avLst/>
              <a:gdLst/>
              <a:ahLst/>
              <a:cxnLst>
                <a:cxn ang="0">
                  <a:pos x="0" y="153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534">
                  <a:moveTo>
                    <a:pt x="0" y="153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3600" y="8208"/>
              <a:ext cx="55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Roma_P47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3589" y="5369"/>
              <a:ext cx="1" cy="1457"/>
            </a:xfrm>
            <a:custGeom>
              <a:avLst/>
              <a:gdLst/>
              <a:ahLst/>
              <a:cxnLst>
                <a:cxn ang="0">
                  <a:pos x="0" y="14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57">
                  <a:moveTo>
                    <a:pt x="0" y="1457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3600" y="4848"/>
              <a:ext cx="76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Passignano_B8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3589" y="5522"/>
              <a:ext cx="1" cy="1381"/>
            </a:xfrm>
            <a:custGeom>
              <a:avLst/>
              <a:gdLst/>
              <a:ahLst/>
              <a:cxnLst>
                <a:cxn ang="0">
                  <a:pos x="0" y="13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381">
                  <a:moveTo>
                    <a:pt x="0" y="13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605" y="7808"/>
              <a:ext cx="71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Idroscalo_G24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3589" y="5676"/>
              <a:ext cx="1" cy="1304"/>
            </a:xfrm>
            <a:custGeom>
              <a:avLst/>
              <a:gdLst/>
              <a:ahLst/>
              <a:cxnLst>
                <a:cxn ang="0">
                  <a:pos x="0" y="130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304">
                  <a:moveTo>
                    <a:pt x="0" y="130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597" y="5616"/>
              <a:ext cx="82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Passignano_E19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3589" y="5830"/>
              <a:ext cx="1" cy="1226"/>
            </a:xfrm>
            <a:custGeom>
              <a:avLst/>
              <a:gdLst/>
              <a:ahLst/>
              <a:cxnLst>
                <a:cxn ang="0">
                  <a:pos x="0" y="122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226">
                  <a:moveTo>
                    <a:pt x="0" y="122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605" y="7659"/>
              <a:ext cx="71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Idroscalo_G23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3589" y="5984"/>
              <a:ext cx="1" cy="1149"/>
            </a:xfrm>
            <a:custGeom>
              <a:avLst/>
              <a:gdLst/>
              <a:ahLst/>
              <a:cxnLst>
                <a:cxn ang="0">
                  <a:pos x="0" y="114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149">
                  <a:moveTo>
                    <a:pt x="0" y="114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603" y="7362"/>
              <a:ext cx="73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Borghetto_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H33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3589" y="6137"/>
              <a:ext cx="1" cy="1073"/>
            </a:xfrm>
            <a:custGeom>
              <a:avLst/>
              <a:gdLst/>
              <a:ahLst/>
              <a:cxnLst>
                <a:cxn ang="0">
                  <a:pos x="0" y="107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073">
                  <a:moveTo>
                    <a:pt x="0" y="107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3587" y="6416"/>
              <a:ext cx="1732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Centro Ittiogenico (S.Arcangelo)_I59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3589" y="6291"/>
              <a:ext cx="1" cy="996"/>
            </a:xfrm>
            <a:custGeom>
              <a:avLst/>
              <a:gdLst/>
              <a:ahLst/>
              <a:cxnLst>
                <a:cxn ang="0">
                  <a:pos x="0" y="99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96">
                  <a:moveTo>
                    <a:pt x="0" y="99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3592" y="6576"/>
              <a:ext cx="179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Centro Ittiogenico (</a:t>
              </a:r>
              <a:r>
                <a:rPr lang="it-IT" sz="13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S.Arcangelo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L64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3589" y="6445"/>
              <a:ext cx="1" cy="919"/>
            </a:xfrm>
            <a:custGeom>
              <a:avLst/>
              <a:gdLst/>
              <a:ahLst/>
              <a:cxnLst>
                <a:cxn ang="0">
                  <a:pos x="0" y="9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9">
                  <a:moveTo>
                    <a:pt x="0" y="919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3600" y="5461"/>
              <a:ext cx="824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Passignano_E21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3589" y="6598"/>
              <a:ext cx="1" cy="843"/>
            </a:xfrm>
            <a:custGeom>
              <a:avLst/>
              <a:gdLst/>
              <a:ahLst/>
              <a:cxnLst>
                <a:cxn ang="0">
                  <a:pos x="0" y="8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843">
                  <a:moveTo>
                    <a:pt x="0" y="8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603" y="7949"/>
              <a:ext cx="55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Roma_P48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3589" y="6752"/>
              <a:ext cx="1" cy="766"/>
            </a:xfrm>
            <a:custGeom>
              <a:avLst/>
              <a:gdLst/>
              <a:ahLst/>
              <a:cxnLst>
                <a:cxn ang="0">
                  <a:pos x="0" y="7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766">
                  <a:moveTo>
                    <a:pt x="0" y="76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592" y="6738"/>
              <a:ext cx="179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Centro Ittiogenico (</a:t>
              </a:r>
              <a:r>
                <a:rPr lang="it-IT" sz="13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S.Arcangelo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L65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3589" y="6906"/>
              <a:ext cx="1" cy="688"/>
            </a:xfrm>
            <a:custGeom>
              <a:avLst/>
              <a:gdLst/>
              <a:ahLst/>
              <a:cxnLst>
                <a:cxn ang="0">
                  <a:pos x="0" y="68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688">
                  <a:moveTo>
                    <a:pt x="0" y="68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3621" y="5771"/>
              <a:ext cx="149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Orto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Botanico di Camerino_R55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3589" y="7060"/>
              <a:ext cx="1" cy="611"/>
            </a:xfrm>
            <a:custGeom>
              <a:avLst/>
              <a:gdLst/>
              <a:ahLst/>
              <a:cxnLst>
                <a:cxn ang="0">
                  <a:pos x="0" y="6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611">
                  <a:moveTo>
                    <a:pt x="0" y="61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3593" y="5925"/>
              <a:ext cx="152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Orto Botanico di Camerino_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R56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3589" y="7213"/>
              <a:ext cx="1" cy="535"/>
            </a:xfrm>
            <a:custGeom>
              <a:avLst/>
              <a:gdLst/>
              <a:ahLst/>
              <a:cxnLst>
                <a:cxn ang="0">
                  <a:pos x="0" y="5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535">
                  <a:moveTo>
                    <a:pt x="0" y="53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3600" y="5152"/>
              <a:ext cx="76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Passignano_B6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3589" y="7367"/>
              <a:ext cx="1" cy="458"/>
            </a:xfrm>
            <a:custGeom>
              <a:avLst/>
              <a:gdLst/>
              <a:ahLst/>
              <a:cxnLst>
                <a:cxn ang="0">
                  <a:pos x="0" y="4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458">
                  <a:moveTo>
                    <a:pt x="0" y="45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3595" y="6893"/>
              <a:ext cx="1790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Centro Ittiogenico (</a:t>
              </a:r>
              <a:r>
                <a:rPr lang="it-IT" sz="13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S.Arcangelo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L63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3589" y="7521"/>
              <a:ext cx="1" cy="381"/>
            </a:xfrm>
            <a:custGeom>
              <a:avLst/>
              <a:gdLst/>
              <a:ahLst/>
              <a:cxnLst>
                <a:cxn ang="0">
                  <a:pos x="0" y="38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81">
                  <a:moveTo>
                    <a:pt x="0" y="38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600" y="5307"/>
              <a:ext cx="76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Passignano_B7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3589" y="7674"/>
              <a:ext cx="1" cy="305"/>
            </a:xfrm>
            <a:custGeom>
              <a:avLst/>
              <a:gdLst/>
              <a:ahLst/>
              <a:cxnLst>
                <a:cxn ang="0">
                  <a:pos x="0" y="30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05">
                  <a:moveTo>
                    <a:pt x="0" y="30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589" y="6085"/>
              <a:ext cx="176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Centro Ittiogenico (</a:t>
              </a:r>
              <a:r>
                <a:rPr lang="it-IT" sz="13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S.Arcangelo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I60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Freeform 123"/>
            <p:cNvSpPr>
              <a:spLocks/>
            </p:cNvSpPr>
            <p:nvPr/>
          </p:nvSpPr>
          <p:spPr bwMode="auto">
            <a:xfrm>
              <a:off x="3589" y="7828"/>
              <a:ext cx="1" cy="228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28">
                  <a:moveTo>
                    <a:pt x="0" y="228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3605" y="7506"/>
              <a:ext cx="73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Borghetto_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H32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3589" y="7982"/>
              <a:ext cx="1" cy="15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50">
                  <a:moveTo>
                    <a:pt x="0" y="15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3685" y="8085"/>
              <a:ext cx="131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AY034341.1| Lemna minuta</a:t>
              </a:r>
              <a:endParaRPr kumimoji="0" lang="it-IT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Freeform 127"/>
            <p:cNvSpPr>
              <a:spLocks/>
            </p:cNvSpPr>
            <p:nvPr/>
          </p:nvSpPr>
          <p:spPr bwMode="auto">
            <a:xfrm>
              <a:off x="3589" y="8136"/>
              <a:ext cx="92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0"/>
                </a:cxn>
                <a:cxn ang="0">
                  <a:pos x="92" y="0"/>
                </a:cxn>
              </a:cxnLst>
              <a:rect l="0" t="0" r="r" b="b"/>
              <a:pathLst>
                <a:path w="92" h="73">
                  <a:moveTo>
                    <a:pt x="0" y="73"/>
                  </a:moveTo>
                  <a:lnTo>
                    <a:pt x="0" y="0"/>
                  </a:lnTo>
                  <a:lnTo>
                    <a:pt x="92" y="0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3592" y="6245"/>
              <a:ext cx="1761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Centro Ittiogenico (</a:t>
              </a:r>
              <a:r>
                <a:rPr lang="it-IT" sz="13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S.Arcangelo</a:t>
              </a:r>
              <a:r>
                <a:rPr lang="it-IT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)_ </a:t>
              </a:r>
              <a:r>
                <a:rPr kumimoji="0" lang="it-IT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I61</a:t>
              </a:r>
              <a:endParaRPr kumimoji="0" lang="it-IT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3589" y="8216"/>
              <a:ext cx="1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h="73">
                  <a:moveTo>
                    <a:pt x="0" y="0"/>
                  </a:moveTo>
                  <a:lnTo>
                    <a:pt x="0" y="73"/>
                  </a:lnTo>
                  <a:lnTo>
                    <a:pt x="0" y="73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54" name="Line 130"/>
            <p:cNvSpPr>
              <a:spLocks noChangeShapeType="1"/>
            </p:cNvSpPr>
            <p:nvPr/>
          </p:nvSpPr>
          <p:spPr bwMode="auto">
            <a:xfrm>
              <a:off x="3589" y="6602"/>
              <a:ext cx="1" cy="1687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55" name="Freeform 131"/>
            <p:cNvSpPr>
              <a:spLocks/>
            </p:cNvSpPr>
            <p:nvPr/>
          </p:nvSpPr>
          <p:spPr bwMode="auto">
            <a:xfrm>
              <a:off x="3122" y="5641"/>
              <a:ext cx="467" cy="9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57"/>
                </a:cxn>
                <a:cxn ang="0">
                  <a:pos x="467" y="957"/>
                </a:cxn>
              </a:cxnLst>
              <a:rect l="0" t="0" r="r" b="b"/>
              <a:pathLst>
                <a:path w="467" h="957">
                  <a:moveTo>
                    <a:pt x="0" y="0"/>
                  </a:moveTo>
                  <a:lnTo>
                    <a:pt x="0" y="957"/>
                  </a:lnTo>
                  <a:lnTo>
                    <a:pt x="467" y="957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56" name="Freeform 132"/>
            <p:cNvSpPr>
              <a:spLocks/>
            </p:cNvSpPr>
            <p:nvPr/>
          </p:nvSpPr>
          <p:spPr bwMode="auto">
            <a:xfrm>
              <a:off x="1133" y="4579"/>
              <a:ext cx="1989" cy="10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59"/>
                </a:cxn>
                <a:cxn ang="0">
                  <a:pos x="1989" y="1059"/>
                </a:cxn>
              </a:cxnLst>
              <a:rect l="0" t="0" r="r" b="b"/>
              <a:pathLst>
                <a:path w="1989" h="1059">
                  <a:moveTo>
                    <a:pt x="0" y="0"/>
                  </a:moveTo>
                  <a:lnTo>
                    <a:pt x="0" y="1059"/>
                  </a:lnTo>
                  <a:lnTo>
                    <a:pt x="1989" y="1059"/>
                  </a:lnTo>
                </a:path>
              </a:pathLst>
            </a:custGeom>
            <a:noFill/>
            <a:ln w="6" cap="sq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2936" y="4397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99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2458" y="4282"/>
              <a:ext cx="14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100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3475" y="3859"/>
              <a:ext cx="14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100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3539" y="3090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67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3491" y="2937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98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3112" y="2783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99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2650" y="3705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53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3051" y="1196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99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2517" y="1926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73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2514" y="3551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60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2379" y="2676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99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3102" y="4578"/>
              <a:ext cx="9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87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2974" y="5665"/>
              <a:ext cx="14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100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3442" y="6626"/>
              <a:ext cx="14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100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1" name="Line 147"/>
            <p:cNvSpPr>
              <a:spLocks noChangeShapeType="1"/>
            </p:cNvSpPr>
            <p:nvPr/>
          </p:nvSpPr>
          <p:spPr bwMode="auto">
            <a:xfrm>
              <a:off x="1453" y="8505"/>
              <a:ext cx="550" cy="1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72" name="Line 148"/>
            <p:cNvSpPr>
              <a:spLocks noChangeShapeType="1"/>
            </p:cNvSpPr>
            <p:nvPr/>
          </p:nvSpPr>
          <p:spPr bwMode="auto">
            <a:xfrm>
              <a:off x="1453" y="8480"/>
              <a:ext cx="1" cy="51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73" name="Line 149"/>
            <p:cNvSpPr>
              <a:spLocks noChangeShapeType="1"/>
            </p:cNvSpPr>
            <p:nvPr/>
          </p:nvSpPr>
          <p:spPr bwMode="auto">
            <a:xfrm>
              <a:off x="2003" y="8480"/>
              <a:ext cx="1" cy="51"/>
            </a:xfrm>
            <a:prstGeom prst="line">
              <a:avLst/>
            </a:prstGeom>
            <a:noFill/>
            <a:ln w="6" cap="sq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1300"/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1632" y="8496"/>
              <a:ext cx="17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S Sans Serif"/>
                  <a:cs typeface="Arial" pitchFamily="34" charset="0"/>
                </a:rPr>
                <a:t>0.01</a:t>
              </a:r>
              <a:endPara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378</Words>
  <Application>Microsoft Office PowerPoint</Application>
  <PresentationFormat>Personalizzato</PresentationFormat>
  <Paragraphs>131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UNIPG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GP</dc:creator>
  <cp:lastModifiedBy>GP</cp:lastModifiedBy>
  <cp:revision>24</cp:revision>
  <dcterms:created xsi:type="dcterms:W3CDTF">2011-03-16T09:52:46Z</dcterms:created>
  <dcterms:modified xsi:type="dcterms:W3CDTF">2011-03-21T10:13:20Z</dcterms:modified>
</cp:coreProperties>
</file>